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notesMasterIdLst>
    <p:notesMasterId r:id="rId49"/>
  </p:notesMasterIdLst>
  <p:sldIdLst>
    <p:sldId id="256" r:id="rId2"/>
    <p:sldId id="267" r:id="rId3"/>
    <p:sldId id="269" r:id="rId4"/>
    <p:sldId id="273" r:id="rId5"/>
    <p:sldId id="271" r:id="rId6"/>
    <p:sldId id="272" r:id="rId7"/>
    <p:sldId id="316" r:id="rId8"/>
    <p:sldId id="306" r:id="rId9"/>
    <p:sldId id="257" r:id="rId10"/>
    <p:sldId id="275" r:id="rId11"/>
    <p:sldId id="263" r:id="rId12"/>
    <p:sldId id="290" r:id="rId13"/>
    <p:sldId id="289" r:id="rId14"/>
    <p:sldId id="291" r:id="rId15"/>
    <p:sldId id="276" r:id="rId16"/>
    <p:sldId id="308" r:id="rId17"/>
    <p:sldId id="309" r:id="rId18"/>
    <p:sldId id="280" r:id="rId19"/>
    <p:sldId id="266" r:id="rId20"/>
    <p:sldId id="282" r:id="rId21"/>
    <p:sldId id="287" r:id="rId22"/>
    <p:sldId id="283" r:id="rId23"/>
    <p:sldId id="288" r:id="rId24"/>
    <p:sldId id="315" r:id="rId25"/>
    <p:sldId id="284" r:id="rId26"/>
    <p:sldId id="292" r:id="rId27"/>
    <p:sldId id="285" r:id="rId28"/>
    <p:sldId id="286" r:id="rId29"/>
    <p:sldId id="294" r:id="rId30"/>
    <p:sldId id="281" r:id="rId31"/>
    <p:sldId id="311" r:id="rId32"/>
    <p:sldId id="295" r:id="rId33"/>
    <p:sldId id="296" r:id="rId34"/>
    <p:sldId id="297" r:id="rId35"/>
    <p:sldId id="298" r:id="rId36"/>
    <p:sldId id="299" r:id="rId37"/>
    <p:sldId id="300" r:id="rId38"/>
    <p:sldId id="301" r:id="rId39"/>
    <p:sldId id="302" r:id="rId40"/>
    <p:sldId id="303" r:id="rId41"/>
    <p:sldId id="312" r:id="rId42"/>
    <p:sldId id="305" r:id="rId43"/>
    <p:sldId id="317" r:id="rId44"/>
    <p:sldId id="318" r:id="rId45"/>
    <p:sldId id="313" r:id="rId46"/>
    <p:sldId id="304" r:id="rId47"/>
    <p:sldId id="310" r:id="rId48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1B2B2"/>
    <a:srgbClr val="4572C4"/>
    <a:srgbClr val="C0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08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F9AF5D-777E-AF4F-B8DE-DBCA673B6959}" type="datetimeFigureOut">
              <a:rPr lang="en-BE" smtClean="0"/>
              <a:t>22/06/2020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5182B4-21BC-4A41-8256-C2B6ABED63DD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055282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182B4-21BC-4A41-8256-C2B6ABED63DD}" type="slidenum">
              <a:rPr lang="en-BE" smtClean="0"/>
              <a:t>30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90560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96320-6FED-ED49-B33B-4E9D748C42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83E93-49A6-5B4F-9C66-A7AB7D2A02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960218-BB9B-2848-947E-DA80BC7DF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27121-4D64-2849-81DA-FB7EF5C29B85}" type="datetime1">
              <a:rPr lang="en-US" smtClean="0"/>
              <a:t>6/22/20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8100DC-84D0-CA42-99CE-E8D78BA5E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B94A4-02BF-7949-AE10-67490683B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437430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C5A0F-5555-764D-A1BD-2D3460011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FD23A3-7A2C-344B-B430-B704D6B756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F5B3D-C985-FA4A-B6AC-0848B2432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F256B-7F7C-1B4D-B8D5-C3A7E5CAD7C0}" type="datetime1">
              <a:rPr lang="en-US" smtClean="0"/>
              <a:t>6/22/20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42B58-683F-8049-AF57-24FF0918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DCFB6-0A3D-8945-95CC-610B46ED6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363306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3AD5D5-4860-1F46-AFC3-4C9C42E2E2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742F12-DACE-EA4B-90FA-4C149821AA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ADCF64-EAE2-ED45-8C58-12086CFD4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065F8-1132-0648-8733-844F3F6BD729}" type="datetime1">
              <a:rPr lang="en-US" smtClean="0"/>
              <a:t>6/22/20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6119A-D48B-3947-B0C7-5303D5670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EB2BB9-6017-254F-8A3B-F8E2FAA83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773940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E3401-3E64-524E-8FE8-9DB021AF4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pc="300"/>
            </a:lvl1pPr>
          </a:lstStyle>
          <a:p>
            <a:r>
              <a:rPr lang="en-GB" dirty="0"/>
              <a:t>CLICK TO EDIT MASTER TITLE STYLE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331F2-23E1-4D42-9AEA-0100F4AA2F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5666C9-187F-D74C-BC31-AAFDCC147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4E8B5-249B-2348-84FB-F49751CF7251}" type="datetime1">
              <a:rPr lang="en-US" smtClean="0"/>
              <a:t>6/22/20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956D9C-F38C-C646-8F36-226EC559B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13EF78-BA75-C946-8059-75685DB7C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‹#›</a:t>
            </a:fld>
            <a:endParaRPr lang="en-B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B3D5ECA-EC5D-CC4F-9E52-40BD0AA80577}"/>
              </a:ext>
            </a:extLst>
          </p:cNvPr>
          <p:cNvSpPr/>
          <p:nvPr userDrawn="1"/>
        </p:nvSpPr>
        <p:spPr>
          <a:xfrm>
            <a:off x="-246183" y="0"/>
            <a:ext cx="64476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625310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9B271-1A5C-A54E-BA3D-5F7AEC862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9DCF32-F602-CC4E-BEDB-FDCA2A6A96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E70A4-7F7F-284D-9651-DBF960D73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7B7DB-2A71-FB47-86D0-57E8131810A4}" type="datetime1">
              <a:rPr lang="en-US" smtClean="0"/>
              <a:t>6/22/20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033373-F61F-214B-9808-1F84CCB39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B73B4C-1EB3-1E44-832B-201D29BFD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96789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A2136-86C0-9D42-868B-940177A4A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66759-D29C-B947-8CB7-7B207A8528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5C3D43-B33C-DC43-9FFE-CA9D89D0EE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9EDC1A-E207-1D46-B411-998ABF091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390B-3758-1D45-ABA2-EED615DF4A33}" type="datetime1">
              <a:rPr lang="en-US" smtClean="0"/>
              <a:t>6/22/20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2919B8-E296-274E-A1F2-E783FADDF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4E98A5-084F-694B-89DC-D38D7D63C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0757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DE4EF-E4D7-CE4E-81A6-C9BA10ACE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8B4F6F-9C49-784D-A3D6-14EF8CC6CB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66CC87-BE6C-DD44-9E42-93C7DCE29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4E7B91-9C69-3543-BDD6-28CBB9C113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D7E266-6380-804C-BC88-2E4E785FB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9B6115-AE1F-7742-B140-489EE7E52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4F51E-62BF-B84B-BEB0-EC960F3EA8EF}" type="datetime1">
              <a:rPr lang="en-US" smtClean="0"/>
              <a:t>6/22/20</a:t>
            </a:fld>
            <a:endParaRPr lang="en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C83E9E-BECA-784C-B93F-9A71AABB7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FC5017-BE28-604B-82EF-FB089E5AA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222063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CD0A4-0523-3E46-9848-46BC0B985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724423-D37D-2349-9D01-2BC59AD4A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8EDC2-C0C0-DE4A-BECD-E442A4091F54}" type="datetime1">
              <a:rPr lang="en-US" smtClean="0"/>
              <a:t>6/22/20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C48E5B-764B-4141-BE4A-1685AEC14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B5979B-6B96-694F-A22B-7988B9846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66746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71B3EC-3C7D-4F48-99F0-9ADD0F1F3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8EB88-9DC9-FA47-8899-0D8C4CC8D230}" type="datetime1">
              <a:rPr lang="en-US" smtClean="0"/>
              <a:t>6/22/20</a:t>
            </a:fld>
            <a:endParaRPr lang="en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D60C8A-D878-BC46-93A5-639242D74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12B94-67D3-FE4A-898F-69949C76F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584550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381D1-4AFB-7248-B57D-274F7C706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D3FB3-C81B-1841-A530-EF46D7251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2E9111-BF3D-EB4E-BC6E-4F8EB86AA8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1C386F-BE97-A748-9214-4860A4F8C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71EE0-6242-5448-82DA-8AB4F8D326C7}" type="datetime1">
              <a:rPr lang="en-US" smtClean="0"/>
              <a:t>6/22/20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4AF73C-B7B0-FA47-B14F-484197889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4D2206-8B93-B140-8767-E70AD7CEF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75814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6F60E-8A4B-6B47-A640-50B59C2E3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CD8378-D96B-2741-98DC-12848E66E7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6150CB-EB3A-614A-8480-2BE9CA4526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D0B86A-6493-5243-AFA0-8E7E8F868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1285C-765A-B64D-B328-67FC681B2A86}" type="datetime1">
              <a:rPr lang="en-US" smtClean="0"/>
              <a:t>6/22/20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775D9B-51AC-7842-94E3-A61B22947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A40154-7A05-994A-A3C4-44BAB640C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764883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99AAF9-9E72-9D47-9149-D326AFBCB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561E44-4735-4B4D-A09E-4887467C0C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98D47D-4B64-E443-A2A2-C923D2B165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241983-2DAA-DD4D-8749-324EE98AB1F5}" type="datetime1">
              <a:rPr lang="en-US" smtClean="0"/>
              <a:t>6/22/20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372DD-8094-EB47-BCDB-2E5A0F3A4A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E0C80-94D4-6348-93C2-159A8EDE2B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BE999E-CAAB-674B-A7F4-6E1992E5010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028422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/>
            </a:gs>
            <a:gs pos="65000">
              <a:srgbClr val="FFFFFF"/>
            </a:gs>
            <a:gs pos="44000">
              <a:srgbClr val="FFFFFF"/>
            </a:gs>
            <a:gs pos="23000">
              <a:schemeClr val="bg1"/>
            </a:gs>
            <a:gs pos="0">
              <a:schemeClr val="bg1"/>
            </a:gs>
            <a:gs pos="85000">
              <a:schemeClr val="bg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F380B-8AF6-0945-9D70-9B765E9EAC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2065" y="1525095"/>
            <a:ext cx="8965736" cy="2495051"/>
          </a:xfrm>
        </p:spPr>
        <p:txBody>
          <a:bodyPr anchor="b">
            <a:normAutofit/>
          </a:bodyPr>
          <a:lstStyle/>
          <a:p>
            <a:pPr algn="ctr"/>
            <a:r>
              <a:rPr lang="en-BE" sz="5600" dirty="0"/>
              <a:t>Information Loss Metrics as Utility Measures for k-Anonymous Datasets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7485F0-7128-2C49-8F1A-DCDB1474EF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16133" y="4172692"/>
            <a:ext cx="5357600" cy="1160213"/>
          </a:xfrm>
        </p:spPr>
        <p:txBody>
          <a:bodyPr anchor="t">
            <a:normAutofit fontScale="92500" lnSpcReduction="10000"/>
          </a:bodyPr>
          <a:lstStyle/>
          <a:p>
            <a:pPr algn="ctr"/>
            <a:r>
              <a:rPr lang="en-BE" dirty="0">
                <a:solidFill>
                  <a:schemeClr val="accent1"/>
                </a:solidFill>
              </a:rPr>
              <a:t>Romain de Spoelberch</a:t>
            </a:r>
          </a:p>
          <a:p>
            <a:pPr algn="ctr"/>
            <a:r>
              <a:rPr lang="en-BE" dirty="0">
                <a:solidFill>
                  <a:schemeClr val="accent1"/>
                </a:solidFill>
              </a:rPr>
              <a:t>Yves-Alexandre de Montjoye</a:t>
            </a:r>
          </a:p>
          <a:p>
            <a:pPr algn="ctr"/>
            <a:r>
              <a:rPr lang="en-BE" dirty="0">
                <a:solidFill>
                  <a:schemeClr val="accent1"/>
                </a:solidFill>
              </a:rPr>
              <a:t>Florimond Houssiau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E95A48-2F4D-ED49-871C-9B3751719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9258" y="6425161"/>
            <a:ext cx="488010" cy="20724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7BE999E-CAAB-674B-A7F4-6E1992E50104}" type="slidenum">
              <a:rPr lang="en-BE" sz="800"/>
              <a:pPr>
                <a:lnSpc>
                  <a:spcPct val="90000"/>
                </a:lnSpc>
                <a:spcAft>
                  <a:spcPts val="600"/>
                </a:spcAft>
              </a:pPr>
              <a:t>1</a:t>
            </a:fld>
            <a:endParaRPr lang="en-BE" sz="800"/>
          </a:p>
        </p:txBody>
      </p:sp>
    </p:spTree>
    <p:extLst>
      <p:ext uri="{BB962C8B-B14F-4D97-AF65-F5344CB8AC3E}">
        <p14:creationId xmlns:p14="http://schemas.microsoft.com/office/powerpoint/2010/main" val="3421968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E3E03D2-88DA-E741-AA81-5417A14B7857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BE" dirty="0"/>
                  <a:t>-Anonymity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E3E03D2-88DA-E741-AA81-5417A14B785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B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79D26-3A92-B24A-8388-0655CC8D9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E" dirty="0"/>
              <a:t>Often done by </a:t>
            </a:r>
          </a:p>
          <a:p>
            <a:pPr lvl="1"/>
            <a:r>
              <a:rPr lang="en-BE" dirty="0"/>
              <a:t>Suppression: removing rows</a:t>
            </a:r>
          </a:p>
          <a:p>
            <a:pPr lvl="1"/>
            <a:r>
              <a:rPr lang="en-BE" dirty="0"/>
              <a:t>Generalization: removing details to fit values in broader categories</a:t>
            </a:r>
          </a:p>
          <a:p>
            <a:r>
              <a:rPr lang="en-BE" dirty="0"/>
              <a:t>Generalization and Suppression imply loss of information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15D2B-6575-6944-8B21-D454E3471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10</a:t>
            </a:fld>
            <a:endParaRPr lang="en-B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E79969-CC0A-744D-AFFA-C88D4E219E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6050" y="4373563"/>
            <a:ext cx="68199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873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Title 1">
                <a:extLst>
                  <a:ext uri="{FF2B5EF4-FFF2-40B4-BE49-F238E27FC236}">
                    <a16:creationId xmlns:a16="http://schemas.microsoft.com/office/drawing/2014/main" id="{4A281623-3EB1-894A-8032-4D0441F9862B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BE" dirty="0"/>
                  <a:t>-Anonymity</a:t>
                </a:r>
              </a:p>
            </p:txBody>
          </p:sp>
        </mc:Choice>
        <mc:Fallback xmlns="">
          <p:sp>
            <p:nvSpPr>
              <p:cNvPr id="7" name="Title 1">
                <a:extLst>
                  <a:ext uri="{FF2B5EF4-FFF2-40B4-BE49-F238E27FC236}">
                    <a16:creationId xmlns:a16="http://schemas.microsoft.com/office/drawing/2014/main" id="{4A281623-3EB1-894A-8032-4D0441F9862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B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422BF-C95F-4343-849D-00D481DDD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E" dirty="0"/>
              <a:t>Many ways to k-anonymize</a:t>
            </a:r>
          </a:p>
          <a:p>
            <a:r>
              <a:rPr lang="en-GB" dirty="0"/>
              <a:t>E</a:t>
            </a:r>
            <a:r>
              <a:rPr lang="en-BE" dirty="0"/>
              <a:t>xample for quasi identifiers age and zipcode</a:t>
            </a:r>
          </a:p>
          <a:p>
            <a:r>
              <a:rPr lang="en-BE" dirty="0"/>
              <a:t>Different amounts of lost information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BDB120-5A42-164A-8104-E92CBACFA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11</a:t>
            </a:fld>
            <a:endParaRPr lang="en-B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D91299-BF08-294B-AD14-D6C379270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444" y="4001294"/>
            <a:ext cx="7141112" cy="2104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9749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Title 1">
                <a:extLst>
                  <a:ext uri="{FF2B5EF4-FFF2-40B4-BE49-F238E27FC236}">
                    <a16:creationId xmlns:a16="http://schemas.microsoft.com/office/drawing/2014/main" id="{4A281623-3EB1-894A-8032-4D0441F9862B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BE" dirty="0"/>
                  <a:t>-Anonymity Algorithms</a:t>
                </a:r>
              </a:p>
            </p:txBody>
          </p:sp>
        </mc:Choice>
        <mc:Fallback xmlns="">
          <p:sp>
            <p:nvSpPr>
              <p:cNvPr id="7" name="Title 1">
                <a:extLst>
                  <a:ext uri="{FF2B5EF4-FFF2-40B4-BE49-F238E27FC236}">
                    <a16:creationId xmlns:a16="http://schemas.microsoft.com/office/drawing/2014/main" id="{4A281623-3EB1-894A-8032-4D0441F9862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B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422BF-C95F-4343-849D-00D481DDD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701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nl-BE" dirty="0"/>
              <a:t>Datafly</a:t>
            </a:r>
          </a:p>
          <a:p>
            <a:pPr lvl="1"/>
            <a:r>
              <a:rPr lang="nl-BE" dirty="0"/>
              <a:t>Single-dimensional generalization</a:t>
            </a:r>
          </a:p>
          <a:p>
            <a:pPr lvl="1"/>
            <a:r>
              <a:rPr lang="nl-BE" dirty="0"/>
              <a:t>Takes generalization tree per attribute</a:t>
            </a:r>
          </a:p>
          <a:p>
            <a:pPr lvl="1"/>
            <a:r>
              <a:rPr lang="nl-BE" dirty="0"/>
              <a:t>Generalize column with largest domain until k-anonymous set</a:t>
            </a:r>
            <a:endParaRPr lang="en-B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BDB120-5A42-164A-8104-E92CBACFA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12</a:t>
            </a:fld>
            <a:endParaRPr lang="en-B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767537-0906-D34A-A57F-85DBF31F6B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467" y="6175565"/>
            <a:ext cx="6609333" cy="6824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C3F921-065D-944A-A253-1ECA7C1861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5882" y="3759319"/>
            <a:ext cx="6900235" cy="2070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705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Title 1">
                <a:extLst>
                  <a:ext uri="{FF2B5EF4-FFF2-40B4-BE49-F238E27FC236}">
                    <a16:creationId xmlns:a16="http://schemas.microsoft.com/office/drawing/2014/main" id="{4A281623-3EB1-894A-8032-4D0441F9862B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BE" dirty="0"/>
                  <a:t>-Anonymity Algorithms</a:t>
                </a:r>
              </a:p>
            </p:txBody>
          </p:sp>
        </mc:Choice>
        <mc:Fallback xmlns="">
          <p:sp>
            <p:nvSpPr>
              <p:cNvPr id="7" name="Title 1">
                <a:extLst>
                  <a:ext uri="{FF2B5EF4-FFF2-40B4-BE49-F238E27FC236}">
                    <a16:creationId xmlns:a16="http://schemas.microsoft.com/office/drawing/2014/main" id="{4A281623-3EB1-894A-8032-4D0441F9862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B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BC422BF-C95F-4343-849D-00D481DDD8A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59178" y="2796469"/>
                <a:ext cx="10515600" cy="2475442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nl-BE" dirty="0"/>
                  <a:t>Mondrian</a:t>
                </a:r>
              </a:p>
              <a:p>
                <a:pPr lvl="1"/>
                <a:r>
                  <a:rPr lang="nl-BE" dirty="0"/>
                  <a:t>Regional generalizations</a:t>
                </a:r>
              </a:p>
              <a:p>
                <a:pPr lvl="1"/>
                <a:r>
                  <a:rPr lang="nl-BE" dirty="0"/>
                  <a:t>Imagine a dataset with </a:t>
                </a:r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nl-BE" dirty="0"/>
                  <a:t> quasi-identifiers as an </a:t>
                </a:r>
                <a14:m>
                  <m:oMath xmlns:m="http://schemas.openxmlformats.org/officeDocument/2006/math">
                    <m:r>
                      <a:rPr lang="nl-BE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nl-BE" dirty="0"/>
                  <a:t>-dimensional space</a:t>
                </a:r>
              </a:p>
              <a:p>
                <a:pPr lvl="1"/>
                <a:r>
                  <a:rPr lang="nl-BE" dirty="0"/>
                  <a:t>Recursively split regions on attribute with largest normalized domain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BC422BF-C95F-4343-849D-00D481DDD8A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59178" y="2796469"/>
                <a:ext cx="10515600" cy="2475442"/>
              </a:xfrm>
              <a:blipFill>
                <a:blip r:embed="rId3"/>
                <a:stretch>
                  <a:fillRect l="-1329" t="-3571"/>
                </a:stretch>
              </a:blipFill>
            </p:spPr>
            <p:txBody>
              <a:bodyPr/>
              <a:lstStyle/>
              <a:p>
                <a:r>
                  <a:rPr lang="en-B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BDB120-5A42-164A-8104-E92CBACFA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13</a:t>
            </a:fld>
            <a:endParaRPr lang="en-B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FC07BA-06DA-004C-97AD-DEC5FB5325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707" y="6298073"/>
            <a:ext cx="7897091" cy="573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0587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52CA03-E67C-714E-92D7-6BD6DA8754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25451" y="136525"/>
            <a:ext cx="6642854" cy="636191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94515-34B5-D64D-AD96-0B08ED1E8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14</a:t>
            </a:fld>
            <a:endParaRPr lang="en-B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7B6831-CB46-1F4F-8873-08F06A9486E2}"/>
              </a:ext>
            </a:extLst>
          </p:cNvPr>
          <p:cNvSpPr txBox="1"/>
          <p:nvPr/>
        </p:nvSpPr>
        <p:spPr>
          <a:xfrm>
            <a:off x="639020" y="482671"/>
            <a:ext cx="3098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E" sz="2800" dirty="0"/>
              <a:t>Mondrian Example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016218-6C89-914A-B550-59D9EBAB5C20}"/>
              </a:ext>
            </a:extLst>
          </p:cNvPr>
          <p:cNvSpPr txBox="1"/>
          <p:nvPr/>
        </p:nvSpPr>
        <p:spPr>
          <a:xfrm>
            <a:off x="727411" y="3651738"/>
            <a:ext cx="3098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E" i="1" dirty="0"/>
              <a:t>How would you deal with unordered attributes?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5C77C7-FC6C-8743-8912-6851DABCB391}"/>
              </a:ext>
            </a:extLst>
          </p:cNvPr>
          <p:cNvSpPr txBox="1"/>
          <p:nvPr/>
        </p:nvSpPr>
        <p:spPr>
          <a:xfrm>
            <a:off x="815802" y="2689854"/>
            <a:ext cx="2921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E" dirty="0"/>
              <a:t>Two quasi-identifiers: zipcode and education level</a:t>
            </a:r>
          </a:p>
        </p:txBody>
      </p:sp>
    </p:spTree>
    <p:extLst>
      <p:ext uri="{BB962C8B-B14F-4D97-AF65-F5344CB8AC3E}">
        <p14:creationId xmlns:p14="http://schemas.microsoft.com/office/powerpoint/2010/main" val="39568433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A592D-BC2C-1349-838A-2275845ED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Information Loss Metrics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A1DAE4-9668-C143-8387-FB22EF7FC06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BE" dirty="0"/>
                  <a:t>How do we quantify information loss in the </a:t>
                </a:r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BE" dirty="0"/>
                  <a:t>-anonymous dataset?</a:t>
                </a:r>
              </a:p>
              <a:p>
                <a:endParaRPr lang="en-BE" dirty="0"/>
              </a:p>
              <a:p>
                <a:r>
                  <a:rPr lang="en-BE" dirty="0"/>
                  <a:t>Variety of metrics proposed</a:t>
                </a:r>
              </a:p>
              <a:p>
                <a:pPr lvl="1"/>
                <a:r>
                  <a:rPr lang="en-BE" dirty="0"/>
                  <a:t>Entropy: Information Theory</a:t>
                </a:r>
              </a:p>
              <a:p>
                <a:pPr lvl="1"/>
                <a:r>
                  <a:rPr lang="en-BE" dirty="0"/>
                  <a:t>Size of equivalence classes (heuristic)</a:t>
                </a:r>
              </a:p>
              <a:p>
                <a:pPr lvl="1"/>
                <a:r>
                  <a:rPr lang="en-BE" dirty="0"/>
                  <a:t>How many times generalized?</a:t>
                </a:r>
              </a:p>
              <a:p>
                <a:pPr lvl="1"/>
                <a:r>
                  <a:rPr lang="en-BE" dirty="0"/>
                  <a:t>…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A1DAE4-9668-C143-8387-FB22EF7FC06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B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804A40-6A55-F940-8CD3-B1A0DE195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15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048555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18573-B36C-EA4B-9ABB-BD8BA40B4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Classification Metric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04D9AA-20AD-7140-9241-BD4E1F10F5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31431" y="2828447"/>
            <a:ext cx="4673600" cy="14605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F4D8-8491-B14F-8429-53251FE63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16</a:t>
            </a:fld>
            <a:endParaRPr lang="en-B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2EF260-D54E-484C-9036-8118314799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936" y="6176963"/>
            <a:ext cx="7170882" cy="6906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80D389D-D5DB-2140-8D74-2D2CF14626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1941" y="3101497"/>
            <a:ext cx="3200400" cy="914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7D0EF2E-E1B8-CF46-BC1C-F293FA1B5F14}"/>
              </a:ext>
            </a:extLst>
          </p:cNvPr>
          <p:cNvSpPr txBox="1"/>
          <p:nvPr/>
        </p:nvSpPr>
        <p:spPr>
          <a:xfrm>
            <a:off x="838200" y="1909370"/>
            <a:ext cx="60700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BE" sz="2400" dirty="0"/>
              <a:t>Specific use for classification tasks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BE" sz="2400" dirty="0"/>
              <a:t>A measure of “purity” in equivalence classes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B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B7CEB5-DF33-2C46-ACE8-A931D6390922}"/>
              </a:ext>
            </a:extLst>
          </p:cNvPr>
          <p:cNvSpPr txBox="1"/>
          <p:nvPr/>
        </p:nvSpPr>
        <p:spPr>
          <a:xfrm>
            <a:off x="838200" y="4288947"/>
            <a:ext cx="91102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BE" sz="2400" dirty="0"/>
              <a:t>A good anonymization, will group similar records together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BE" sz="2400" dirty="0"/>
              <a:t>Similar records will have similar classes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BE" sz="2400" dirty="0"/>
              <a:t>Hence, good anonymization is equated to “pure” equivalence classes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9703308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C3A7E-5759-C94A-A16B-C91ECBF22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Discernibility Metric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534FDBC-EC57-EB47-B2E9-E681611DF7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2889" y="3008860"/>
            <a:ext cx="4986221" cy="125083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B91D42-ED4E-2840-9005-D34A4FFE2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17</a:t>
            </a:fld>
            <a:endParaRPr lang="en-B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4642A0-3B9F-F149-93E5-041DF029F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37" y="6385823"/>
            <a:ext cx="6415808" cy="4236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ED9C9CA-D5D5-4E48-8FC7-3400C3CBA343}"/>
              </a:ext>
            </a:extLst>
          </p:cNvPr>
          <p:cNvSpPr txBox="1"/>
          <p:nvPr/>
        </p:nvSpPr>
        <p:spPr>
          <a:xfrm>
            <a:off x="838200" y="2007502"/>
            <a:ext cx="93005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BE" sz="2400" dirty="0"/>
              <a:t>Measuring how grouped the records are, using equivalence class sizes </a:t>
            </a:r>
          </a:p>
        </p:txBody>
      </p:sp>
    </p:spTree>
    <p:extLst>
      <p:ext uri="{BB962C8B-B14F-4D97-AF65-F5344CB8AC3E}">
        <p14:creationId xmlns:p14="http://schemas.microsoft.com/office/powerpoint/2010/main" val="37550946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2A1CC-7486-984D-BF29-E1382CC22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18</a:t>
            </a:fld>
            <a:endParaRPr lang="en-BE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8B6DB57-3BD1-7E40-87BC-7E4D25673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228B4D4-DBBC-964D-A004-99631502B611}"/>
              </a:ext>
            </a:extLst>
          </p:cNvPr>
          <p:cNvSpPr txBox="1">
            <a:spLocks/>
          </p:cNvSpPr>
          <p:nvPr/>
        </p:nvSpPr>
        <p:spPr>
          <a:xfrm>
            <a:off x="-954469" y="3429000"/>
            <a:ext cx="7908513" cy="24950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dirty="0"/>
              <a:t>Project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AE2CA51-075D-7F4F-B478-7889BF333A7E}"/>
              </a:ext>
            </a:extLst>
          </p:cNvPr>
          <p:cNvCxnSpPr>
            <a:cxnSpLocks/>
          </p:cNvCxnSpPr>
          <p:nvPr/>
        </p:nvCxnSpPr>
        <p:spPr>
          <a:xfrm>
            <a:off x="1045940" y="5978769"/>
            <a:ext cx="399757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17564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198F5-AE75-D549-B50A-E0997B904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BE" b="1" spc="600" dirty="0"/>
              <a:t>PROJECT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941986-CBD2-314B-8DEC-A2AFB793B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19</a:t>
            </a:fld>
            <a:endParaRPr lang="en-BE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DA84D98-3F7F-4049-87E9-F1175C273760}"/>
              </a:ext>
            </a:extLst>
          </p:cNvPr>
          <p:cNvGrpSpPr/>
          <p:nvPr/>
        </p:nvGrpSpPr>
        <p:grpSpPr>
          <a:xfrm>
            <a:off x="2205317" y="3034145"/>
            <a:ext cx="3055172" cy="789709"/>
            <a:chOff x="1039091" y="3034145"/>
            <a:chExt cx="2826327" cy="789709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F0F4259D-CD3F-8F42-A5D2-A350066D752E}"/>
                </a:ext>
              </a:extLst>
            </p:cNvPr>
            <p:cNvSpPr/>
            <p:nvPr/>
          </p:nvSpPr>
          <p:spPr>
            <a:xfrm>
              <a:off x="1039091" y="3034145"/>
              <a:ext cx="282632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4A1A75D-4080-284D-A280-FC25966B38C6}"/>
                </a:ext>
              </a:extLst>
            </p:cNvPr>
            <p:cNvSpPr txBox="1"/>
            <p:nvPr/>
          </p:nvSpPr>
          <p:spPr>
            <a:xfrm>
              <a:off x="1071820" y="3147475"/>
              <a:ext cx="276086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Batch K-Anonymizations using different hyper-parameters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331B80B-1488-424E-A987-E7C0E2ECB6A3}"/>
              </a:ext>
            </a:extLst>
          </p:cNvPr>
          <p:cNvGrpSpPr/>
          <p:nvPr/>
        </p:nvGrpSpPr>
        <p:grpSpPr>
          <a:xfrm>
            <a:off x="5981251" y="4019026"/>
            <a:ext cx="2377440" cy="720000"/>
            <a:chOff x="1039091" y="3034145"/>
            <a:chExt cx="2826327" cy="72000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693D1B0F-C73B-4D4A-8409-84B39EC8694F}"/>
                </a:ext>
              </a:extLst>
            </p:cNvPr>
            <p:cNvSpPr/>
            <p:nvPr/>
          </p:nvSpPr>
          <p:spPr>
            <a:xfrm>
              <a:off x="1039091" y="3034145"/>
              <a:ext cx="2826327" cy="720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 sz="160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AD43E9D-D7DE-ED47-A26E-B569290F173F}"/>
                </a:ext>
              </a:extLst>
            </p:cNvPr>
            <p:cNvSpPr txBox="1"/>
            <p:nvPr/>
          </p:nvSpPr>
          <p:spPr>
            <a:xfrm>
              <a:off x="1378528" y="3200314"/>
              <a:ext cx="21474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Measure Metrics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7C30A7F-5055-064A-AABF-AEC30E134E04}"/>
              </a:ext>
            </a:extLst>
          </p:cNvPr>
          <p:cNvGrpSpPr/>
          <p:nvPr/>
        </p:nvGrpSpPr>
        <p:grpSpPr>
          <a:xfrm>
            <a:off x="9243972" y="2679595"/>
            <a:ext cx="2109828" cy="1587377"/>
            <a:chOff x="1039089" y="3034145"/>
            <a:chExt cx="4215189" cy="964141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0008B70C-FFD2-EC47-AAF0-5F7EAD292047}"/>
                </a:ext>
              </a:extLst>
            </p:cNvPr>
            <p:cNvSpPr/>
            <p:nvPr/>
          </p:nvSpPr>
          <p:spPr>
            <a:xfrm>
              <a:off x="1039091" y="3034145"/>
              <a:ext cx="421518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 sz="160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B62FF6-D17E-AB46-A8D4-34EEE88C133A}"/>
                </a:ext>
              </a:extLst>
            </p:cNvPr>
            <p:cNvSpPr txBox="1"/>
            <p:nvPr/>
          </p:nvSpPr>
          <p:spPr>
            <a:xfrm>
              <a:off x="1039089" y="3167289"/>
              <a:ext cx="418344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Analysing dataset utility against metrics and meta-metrics</a:t>
              </a:r>
            </a:p>
          </p:txBody>
        </p:sp>
      </p:grp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4BDF9503-0976-C84D-9A85-517ED5F0271E}"/>
              </a:ext>
            </a:extLst>
          </p:cNvPr>
          <p:cNvCxnSpPr>
            <a:cxnSpLocks/>
            <a:stCxn id="4" idx="3"/>
            <a:endCxn id="37" idx="1"/>
          </p:cNvCxnSpPr>
          <p:nvPr/>
        </p:nvCxnSpPr>
        <p:spPr>
          <a:xfrm flipV="1">
            <a:off x="5260489" y="2437152"/>
            <a:ext cx="720763" cy="9918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0717B999-7DED-2A44-8EBF-CD67E6FCC69D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>
            <a:off x="5260489" y="3429000"/>
            <a:ext cx="720762" cy="95002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22AD212B-7F52-ED4C-948E-A17CC102AB7F}"/>
              </a:ext>
            </a:extLst>
          </p:cNvPr>
          <p:cNvCxnSpPr>
            <a:cxnSpLocks/>
            <a:stCxn id="37" idx="3"/>
            <a:endCxn id="16" idx="1"/>
          </p:cNvCxnSpPr>
          <p:nvPr/>
        </p:nvCxnSpPr>
        <p:spPr>
          <a:xfrm>
            <a:off x="8358692" y="2437152"/>
            <a:ext cx="885281" cy="89253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12F94EE3-12AD-6642-86A5-A64705C4E356}"/>
              </a:ext>
            </a:extLst>
          </p:cNvPr>
          <p:cNvCxnSpPr>
            <a:cxnSpLocks/>
            <a:stCxn id="11" idx="3"/>
            <a:endCxn id="16" idx="1"/>
          </p:cNvCxnSpPr>
          <p:nvPr/>
        </p:nvCxnSpPr>
        <p:spPr>
          <a:xfrm flipV="1">
            <a:off x="8358691" y="3329688"/>
            <a:ext cx="885282" cy="104933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E833890-FDEF-D141-A3F4-66C795333EB1}"/>
              </a:ext>
            </a:extLst>
          </p:cNvPr>
          <p:cNvGrpSpPr/>
          <p:nvPr/>
        </p:nvGrpSpPr>
        <p:grpSpPr>
          <a:xfrm>
            <a:off x="5981252" y="2044752"/>
            <a:ext cx="2377440" cy="784800"/>
            <a:chOff x="1039091" y="3034145"/>
            <a:chExt cx="2826327" cy="789709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AF2CCCF8-29A3-9045-8751-D50B0C1DD669}"/>
                </a:ext>
              </a:extLst>
            </p:cNvPr>
            <p:cNvSpPr/>
            <p:nvPr/>
          </p:nvSpPr>
          <p:spPr>
            <a:xfrm>
              <a:off x="1039091" y="3034145"/>
              <a:ext cx="282632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 sz="160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4DE9079-4E4B-DA4E-90B9-31A08E954D9B}"/>
                </a:ext>
              </a:extLst>
            </p:cNvPr>
            <p:cNvSpPr txBox="1"/>
            <p:nvPr/>
          </p:nvSpPr>
          <p:spPr>
            <a:xfrm>
              <a:off x="1378527" y="3240302"/>
              <a:ext cx="2147455" cy="3406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Measure Utilities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C5AB4C7-CAF6-DC41-8006-520EC17E4101}"/>
              </a:ext>
            </a:extLst>
          </p:cNvPr>
          <p:cNvGrpSpPr/>
          <p:nvPr/>
        </p:nvGrpSpPr>
        <p:grpSpPr>
          <a:xfrm>
            <a:off x="650195" y="3034145"/>
            <a:ext cx="1207081" cy="789709"/>
            <a:chOff x="1039091" y="3034145"/>
            <a:chExt cx="2826327" cy="789709"/>
          </a:xfrm>
        </p:grpSpPr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8C5B3C64-9A0B-E94E-9AAF-4BF16541E69F}"/>
                </a:ext>
              </a:extLst>
            </p:cNvPr>
            <p:cNvSpPr/>
            <p:nvPr/>
          </p:nvSpPr>
          <p:spPr>
            <a:xfrm>
              <a:off x="1039091" y="3034145"/>
              <a:ext cx="282632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8729098-0BEB-E444-8D97-85530F31D950}"/>
                </a:ext>
              </a:extLst>
            </p:cNvPr>
            <p:cNvSpPr txBox="1"/>
            <p:nvPr/>
          </p:nvSpPr>
          <p:spPr>
            <a:xfrm>
              <a:off x="1378527" y="3244333"/>
              <a:ext cx="214745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Datasets</a:t>
              </a: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25DE622-1F2E-4E48-B597-3E21C1B5277A}"/>
              </a:ext>
            </a:extLst>
          </p:cNvPr>
          <p:cNvCxnSpPr>
            <a:stCxn id="27" idx="3"/>
            <a:endCxn id="4" idx="1"/>
          </p:cNvCxnSpPr>
          <p:nvPr/>
        </p:nvCxnSpPr>
        <p:spPr>
          <a:xfrm>
            <a:off x="1857276" y="3429000"/>
            <a:ext cx="3480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1978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90205-4B83-9848-AD1A-0258CB6A7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219" y="391977"/>
            <a:ext cx="8608037" cy="1077229"/>
          </a:xfrm>
        </p:spPr>
        <p:txBody>
          <a:bodyPr>
            <a:normAutofit/>
          </a:bodyPr>
          <a:lstStyle/>
          <a:p>
            <a:pPr algn="l"/>
            <a:r>
              <a:rPr lang="en-BE" sz="4000" dirty="0"/>
              <a:t>Motivation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14F67-A5C3-9B45-B825-EAD7E6CFD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219" y="1704712"/>
            <a:ext cx="6201723" cy="1724288"/>
          </a:xfrm>
        </p:spPr>
        <p:txBody>
          <a:bodyPr>
            <a:normAutofit fontScale="92500" lnSpcReduction="10000"/>
          </a:bodyPr>
          <a:lstStyle/>
          <a:p>
            <a:r>
              <a:rPr lang="en-BE" sz="2400" dirty="0"/>
              <a:t>Great survey data you want to release but…</a:t>
            </a:r>
          </a:p>
          <a:p>
            <a:r>
              <a:rPr lang="en-BE" sz="2400" dirty="0"/>
              <a:t>You can’t because it’s not anonymous… There’s linking issues</a:t>
            </a:r>
          </a:p>
          <a:p>
            <a:r>
              <a:rPr lang="en-BE" sz="2400" dirty="0"/>
              <a:t>You know Tim took part in the survey; you know Tim’s address and age</a:t>
            </a:r>
          </a:p>
          <a:p>
            <a:endParaRPr lang="en-BE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29B0E6-B09C-3C4E-8FAC-C3858E5BD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7BE999E-CAAB-674B-A7F4-6E1992E50104}" type="slidenum">
              <a:rPr lang="en-BE" sz="1500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BE" sz="15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9B5005-20BA-0045-8763-405ACE306B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r="50000" b="-6272"/>
          <a:stretch/>
        </p:blipFill>
        <p:spPr>
          <a:xfrm>
            <a:off x="7628632" y="1368480"/>
            <a:ext cx="3494381" cy="1968165"/>
          </a:xfrm>
          <a:prstGeom prst="rect">
            <a:avLst/>
          </a:prstGeom>
          <a:ln>
            <a:noFill/>
          </a:ln>
          <a:effectLst>
            <a:innerShdw>
              <a:prstClr val="black">
                <a:alpha val="0"/>
              </a:prstClr>
            </a:inn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715AD9-FFD8-0749-A65C-836AFC40B9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b="-537"/>
          <a:stretch/>
        </p:blipFill>
        <p:spPr>
          <a:xfrm>
            <a:off x="7670850" y="4046757"/>
            <a:ext cx="3409950" cy="181309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D953E56-2BD9-A64E-82B3-DED9D34FA307}"/>
              </a:ext>
            </a:extLst>
          </p:cNvPr>
          <p:cNvSpPr/>
          <p:nvPr/>
        </p:nvSpPr>
        <p:spPr>
          <a:xfrm>
            <a:off x="852219" y="4224900"/>
            <a:ext cx="6096000" cy="1456809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BE" sz="2400" dirty="0"/>
              <a:t>So, we k-Anonymize (more on that later)</a:t>
            </a:r>
          </a:p>
          <a:p>
            <a:pPr marL="28575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BE" sz="2400" dirty="0"/>
              <a:t>You’ve now lost some details of the data</a:t>
            </a:r>
          </a:p>
          <a:p>
            <a:pPr marL="28575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BE" sz="2400" dirty="0"/>
              <a:t>How much of it? 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16A02F53-B081-1845-B46E-E324E6947F64}"/>
              </a:ext>
            </a:extLst>
          </p:cNvPr>
          <p:cNvSpPr/>
          <p:nvPr/>
        </p:nvSpPr>
        <p:spPr>
          <a:xfrm>
            <a:off x="9129637" y="3282462"/>
            <a:ext cx="492369" cy="5158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0361245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198F5-AE75-D549-B50A-E0997B904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BE" b="1" spc="600" dirty="0"/>
              <a:t>PROJECT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941986-CBD2-314B-8DEC-A2AFB793B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20</a:t>
            </a:fld>
            <a:endParaRPr lang="en-BE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DA84D98-3F7F-4049-87E9-F1175C273760}"/>
              </a:ext>
            </a:extLst>
          </p:cNvPr>
          <p:cNvGrpSpPr/>
          <p:nvPr/>
        </p:nvGrpSpPr>
        <p:grpSpPr>
          <a:xfrm>
            <a:off x="2205317" y="3034145"/>
            <a:ext cx="3055172" cy="789709"/>
            <a:chOff x="1039091" y="3034145"/>
            <a:chExt cx="2826327" cy="789709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F0F4259D-CD3F-8F42-A5D2-A350066D752E}"/>
                </a:ext>
              </a:extLst>
            </p:cNvPr>
            <p:cNvSpPr/>
            <p:nvPr/>
          </p:nvSpPr>
          <p:spPr>
            <a:xfrm>
              <a:off x="1039091" y="3034145"/>
              <a:ext cx="282632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4A1A75D-4080-284D-A280-FC25966B38C6}"/>
                </a:ext>
              </a:extLst>
            </p:cNvPr>
            <p:cNvSpPr txBox="1"/>
            <p:nvPr/>
          </p:nvSpPr>
          <p:spPr>
            <a:xfrm>
              <a:off x="1071820" y="3147475"/>
              <a:ext cx="276086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Batch K-Anonymizations using different hyper-parameters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331B80B-1488-424E-A987-E7C0E2ECB6A3}"/>
              </a:ext>
            </a:extLst>
          </p:cNvPr>
          <p:cNvGrpSpPr/>
          <p:nvPr/>
        </p:nvGrpSpPr>
        <p:grpSpPr>
          <a:xfrm>
            <a:off x="5981251" y="4019026"/>
            <a:ext cx="2377440" cy="720000"/>
            <a:chOff x="1039091" y="3034145"/>
            <a:chExt cx="2826327" cy="72000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693D1B0F-C73B-4D4A-8409-84B39EC8694F}"/>
                </a:ext>
              </a:extLst>
            </p:cNvPr>
            <p:cNvSpPr/>
            <p:nvPr/>
          </p:nvSpPr>
          <p:spPr>
            <a:xfrm>
              <a:off x="1039091" y="3034145"/>
              <a:ext cx="2826327" cy="720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 sz="160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AD43E9D-D7DE-ED47-A26E-B569290F173F}"/>
                </a:ext>
              </a:extLst>
            </p:cNvPr>
            <p:cNvSpPr txBox="1"/>
            <p:nvPr/>
          </p:nvSpPr>
          <p:spPr>
            <a:xfrm>
              <a:off x="1378528" y="3200314"/>
              <a:ext cx="21474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Measure Metrics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7C30A7F-5055-064A-AABF-AEC30E134E04}"/>
              </a:ext>
            </a:extLst>
          </p:cNvPr>
          <p:cNvGrpSpPr/>
          <p:nvPr/>
        </p:nvGrpSpPr>
        <p:grpSpPr>
          <a:xfrm>
            <a:off x="9243972" y="2679595"/>
            <a:ext cx="2109828" cy="1587377"/>
            <a:chOff x="1039089" y="3034145"/>
            <a:chExt cx="4215189" cy="964141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0008B70C-FFD2-EC47-AAF0-5F7EAD292047}"/>
                </a:ext>
              </a:extLst>
            </p:cNvPr>
            <p:cNvSpPr/>
            <p:nvPr/>
          </p:nvSpPr>
          <p:spPr>
            <a:xfrm>
              <a:off x="1039091" y="3034145"/>
              <a:ext cx="421518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 sz="160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B62FF6-D17E-AB46-A8D4-34EEE88C133A}"/>
                </a:ext>
              </a:extLst>
            </p:cNvPr>
            <p:cNvSpPr txBox="1"/>
            <p:nvPr/>
          </p:nvSpPr>
          <p:spPr>
            <a:xfrm>
              <a:off x="1039089" y="3167289"/>
              <a:ext cx="418344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Analysing dataset utility against metrics and meta-metrics</a:t>
              </a:r>
            </a:p>
          </p:txBody>
        </p:sp>
      </p:grp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4BDF9503-0976-C84D-9A85-517ED5F0271E}"/>
              </a:ext>
            </a:extLst>
          </p:cNvPr>
          <p:cNvCxnSpPr>
            <a:cxnSpLocks/>
            <a:stCxn id="4" idx="3"/>
            <a:endCxn id="37" idx="1"/>
          </p:cNvCxnSpPr>
          <p:nvPr/>
        </p:nvCxnSpPr>
        <p:spPr>
          <a:xfrm flipV="1">
            <a:off x="5260489" y="2437152"/>
            <a:ext cx="720763" cy="9918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0717B999-7DED-2A44-8EBF-CD67E6FCC69D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>
            <a:off x="5260489" y="3429000"/>
            <a:ext cx="720762" cy="95002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22AD212B-7F52-ED4C-948E-A17CC102AB7F}"/>
              </a:ext>
            </a:extLst>
          </p:cNvPr>
          <p:cNvCxnSpPr>
            <a:cxnSpLocks/>
            <a:stCxn id="37" idx="3"/>
            <a:endCxn id="16" idx="1"/>
          </p:cNvCxnSpPr>
          <p:nvPr/>
        </p:nvCxnSpPr>
        <p:spPr>
          <a:xfrm>
            <a:off x="8358692" y="2437152"/>
            <a:ext cx="885281" cy="89253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12F94EE3-12AD-6642-86A5-A64705C4E356}"/>
              </a:ext>
            </a:extLst>
          </p:cNvPr>
          <p:cNvCxnSpPr>
            <a:cxnSpLocks/>
            <a:stCxn id="11" idx="3"/>
            <a:endCxn id="16" idx="1"/>
          </p:cNvCxnSpPr>
          <p:nvPr/>
        </p:nvCxnSpPr>
        <p:spPr>
          <a:xfrm flipV="1">
            <a:off x="8358691" y="3329688"/>
            <a:ext cx="885282" cy="104933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E833890-FDEF-D141-A3F4-66C795333EB1}"/>
              </a:ext>
            </a:extLst>
          </p:cNvPr>
          <p:cNvGrpSpPr/>
          <p:nvPr/>
        </p:nvGrpSpPr>
        <p:grpSpPr>
          <a:xfrm>
            <a:off x="5981252" y="2044752"/>
            <a:ext cx="2377440" cy="784800"/>
            <a:chOff x="1039091" y="3034145"/>
            <a:chExt cx="2826327" cy="789709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AF2CCCF8-29A3-9045-8751-D50B0C1DD669}"/>
                </a:ext>
              </a:extLst>
            </p:cNvPr>
            <p:cNvSpPr/>
            <p:nvPr/>
          </p:nvSpPr>
          <p:spPr>
            <a:xfrm>
              <a:off x="1039091" y="3034145"/>
              <a:ext cx="282632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 sz="160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4DE9079-4E4B-DA4E-90B9-31A08E954D9B}"/>
                </a:ext>
              </a:extLst>
            </p:cNvPr>
            <p:cNvSpPr txBox="1"/>
            <p:nvPr/>
          </p:nvSpPr>
          <p:spPr>
            <a:xfrm>
              <a:off x="1378527" y="3240302"/>
              <a:ext cx="2147455" cy="3406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Measure Utilities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C5AB4C7-CAF6-DC41-8006-520EC17E4101}"/>
              </a:ext>
            </a:extLst>
          </p:cNvPr>
          <p:cNvGrpSpPr/>
          <p:nvPr/>
        </p:nvGrpSpPr>
        <p:grpSpPr>
          <a:xfrm>
            <a:off x="650195" y="3034145"/>
            <a:ext cx="1207081" cy="789709"/>
            <a:chOff x="1039091" y="3034145"/>
            <a:chExt cx="2826327" cy="789709"/>
          </a:xfrm>
        </p:grpSpPr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8C5B3C64-9A0B-E94E-9AAF-4BF16541E69F}"/>
                </a:ext>
              </a:extLst>
            </p:cNvPr>
            <p:cNvSpPr/>
            <p:nvPr/>
          </p:nvSpPr>
          <p:spPr>
            <a:xfrm>
              <a:off x="1039091" y="3034145"/>
              <a:ext cx="282632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8729098-0BEB-E444-8D97-85530F31D950}"/>
                </a:ext>
              </a:extLst>
            </p:cNvPr>
            <p:cNvSpPr txBox="1"/>
            <p:nvPr/>
          </p:nvSpPr>
          <p:spPr>
            <a:xfrm>
              <a:off x="1378527" y="3244333"/>
              <a:ext cx="214745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Datasets</a:t>
              </a: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25DE622-1F2E-4E48-B597-3E21C1B5277A}"/>
              </a:ext>
            </a:extLst>
          </p:cNvPr>
          <p:cNvCxnSpPr>
            <a:stCxn id="27" idx="3"/>
            <a:endCxn id="4" idx="1"/>
          </p:cNvCxnSpPr>
          <p:nvPr/>
        </p:nvCxnSpPr>
        <p:spPr>
          <a:xfrm>
            <a:off x="1857276" y="3429000"/>
            <a:ext cx="3480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FA9775A0-ADC3-D542-9A7E-3FEAEBA0AE90}"/>
              </a:ext>
            </a:extLst>
          </p:cNvPr>
          <p:cNvSpPr/>
          <p:nvPr/>
        </p:nvSpPr>
        <p:spPr>
          <a:xfrm>
            <a:off x="1872343" y="1427017"/>
            <a:ext cx="9669462" cy="4003963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>
                <a:alpha val="3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5370661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78CF7-66AB-B443-853E-ECCF7AC91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A9518-3D90-EB45-8F7D-358EF0345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36546"/>
          </a:xfrm>
        </p:spPr>
        <p:txBody>
          <a:bodyPr>
            <a:normAutofit/>
          </a:bodyPr>
          <a:lstStyle/>
          <a:p>
            <a:r>
              <a:rPr lang="en-BE" sz="2400" dirty="0"/>
              <a:t>We pick four different datasets</a:t>
            </a:r>
          </a:p>
          <a:p>
            <a:pPr lvl="1"/>
            <a:r>
              <a:rPr lang="en-BE" sz="2000" dirty="0"/>
              <a:t>Different sizes</a:t>
            </a:r>
          </a:p>
          <a:p>
            <a:pPr lvl="1"/>
            <a:r>
              <a:rPr lang="en-BE" sz="2000" dirty="0"/>
              <a:t>Different types/numbers of attributes</a:t>
            </a:r>
          </a:p>
          <a:p>
            <a:pPr lvl="1"/>
            <a:r>
              <a:rPr lang="en-BE" sz="2000" dirty="0"/>
              <a:t>Different origins (synthetic, real data)</a:t>
            </a:r>
          </a:p>
          <a:p>
            <a:endParaRPr lang="en-BE" sz="2400" dirty="0"/>
          </a:p>
          <a:p>
            <a:r>
              <a:rPr lang="en-BE" sz="2400" dirty="0"/>
              <a:t>Amongst others, we have the notorious ADULT dataset</a:t>
            </a:r>
          </a:p>
          <a:p>
            <a:r>
              <a:rPr lang="en-BE" sz="2400" dirty="0"/>
              <a:t>We label the others BIRTH, RING, and HEART</a:t>
            </a:r>
          </a:p>
          <a:p>
            <a:endParaRPr lang="en-B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D7261-F4AF-B645-A214-63DF6A1EE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21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7248988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198F5-AE75-D549-B50A-E0997B904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BE" b="1" spc="600" dirty="0"/>
              <a:t>PROJECT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941986-CBD2-314B-8DEC-A2AFB793B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22</a:t>
            </a:fld>
            <a:endParaRPr lang="en-BE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DA84D98-3F7F-4049-87E9-F1175C273760}"/>
              </a:ext>
            </a:extLst>
          </p:cNvPr>
          <p:cNvGrpSpPr/>
          <p:nvPr/>
        </p:nvGrpSpPr>
        <p:grpSpPr>
          <a:xfrm>
            <a:off x="2205317" y="3034145"/>
            <a:ext cx="3055172" cy="789709"/>
            <a:chOff x="1039091" y="3034145"/>
            <a:chExt cx="2826327" cy="789709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F0F4259D-CD3F-8F42-A5D2-A350066D752E}"/>
                </a:ext>
              </a:extLst>
            </p:cNvPr>
            <p:cNvSpPr/>
            <p:nvPr/>
          </p:nvSpPr>
          <p:spPr>
            <a:xfrm>
              <a:off x="1039091" y="3034145"/>
              <a:ext cx="282632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4A1A75D-4080-284D-A280-FC25966B38C6}"/>
                </a:ext>
              </a:extLst>
            </p:cNvPr>
            <p:cNvSpPr txBox="1"/>
            <p:nvPr/>
          </p:nvSpPr>
          <p:spPr>
            <a:xfrm>
              <a:off x="1071820" y="3147475"/>
              <a:ext cx="276086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Batch K-Anonymizations using different hyper-parameters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331B80B-1488-424E-A987-E7C0E2ECB6A3}"/>
              </a:ext>
            </a:extLst>
          </p:cNvPr>
          <p:cNvGrpSpPr/>
          <p:nvPr/>
        </p:nvGrpSpPr>
        <p:grpSpPr>
          <a:xfrm>
            <a:off x="5981251" y="4019026"/>
            <a:ext cx="2377440" cy="720000"/>
            <a:chOff x="1039091" y="3034145"/>
            <a:chExt cx="2826327" cy="72000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693D1B0F-C73B-4D4A-8409-84B39EC8694F}"/>
                </a:ext>
              </a:extLst>
            </p:cNvPr>
            <p:cNvSpPr/>
            <p:nvPr/>
          </p:nvSpPr>
          <p:spPr>
            <a:xfrm>
              <a:off x="1039091" y="3034145"/>
              <a:ext cx="2826327" cy="720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 sz="160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AD43E9D-D7DE-ED47-A26E-B569290F173F}"/>
                </a:ext>
              </a:extLst>
            </p:cNvPr>
            <p:cNvSpPr txBox="1"/>
            <p:nvPr/>
          </p:nvSpPr>
          <p:spPr>
            <a:xfrm>
              <a:off x="1378528" y="3200314"/>
              <a:ext cx="21474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Measure Metrics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7C30A7F-5055-064A-AABF-AEC30E134E04}"/>
              </a:ext>
            </a:extLst>
          </p:cNvPr>
          <p:cNvGrpSpPr/>
          <p:nvPr/>
        </p:nvGrpSpPr>
        <p:grpSpPr>
          <a:xfrm>
            <a:off x="9243972" y="2679595"/>
            <a:ext cx="2109828" cy="1587377"/>
            <a:chOff x="1039089" y="3034145"/>
            <a:chExt cx="4215189" cy="964141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0008B70C-FFD2-EC47-AAF0-5F7EAD292047}"/>
                </a:ext>
              </a:extLst>
            </p:cNvPr>
            <p:cNvSpPr/>
            <p:nvPr/>
          </p:nvSpPr>
          <p:spPr>
            <a:xfrm>
              <a:off x="1039091" y="3034145"/>
              <a:ext cx="421518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 sz="160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B62FF6-D17E-AB46-A8D4-34EEE88C133A}"/>
                </a:ext>
              </a:extLst>
            </p:cNvPr>
            <p:cNvSpPr txBox="1"/>
            <p:nvPr/>
          </p:nvSpPr>
          <p:spPr>
            <a:xfrm>
              <a:off x="1039089" y="3167289"/>
              <a:ext cx="418344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Analysing dataset utility against metrics and meta-metrics</a:t>
              </a:r>
            </a:p>
          </p:txBody>
        </p:sp>
      </p:grp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4BDF9503-0976-C84D-9A85-517ED5F0271E}"/>
              </a:ext>
            </a:extLst>
          </p:cNvPr>
          <p:cNvCxnSpPr>
            <a:cxnSpLocks/>
            <a:stCxn id="4" idx="3"/>
            <a:endCxn id="37" idx="1"/>
          </p:cNvCxnSpPr>
          <p:nvPr/>
        </p:nvCxnSpPr>
        <p:spPr>
          <a:xfrm flipV="1">
            <a:off x="5260489" y="2437152"/>
            <a:ext cx="720763" cy="9918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0717B999-7DED-2A44-8EBF-CD67E6FCC69D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>
            <a:off x="5260489" y="3429000"/>
            <a:ext cx="720762" cy="95002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22AD212B-7F52-ED4C-948E-A17CC102AB7F}"/>
              </a:ext>
            </a:extLst>
          </p:cNvPr>
          <p:cNvCxnSpPr>
            <a:cxnSpLocks/>
            <a:stCxn id="37" idx="3"/>
            <a:endCxn id="16" idx="1"/>
          </p:cNvCxnSpPr>
          <p:nvPr/>
        </p:nvCxnSpPr>
        <p:spPr>
          <a:xfrm>
            <a:off x="8358692" y="2437152"/>
            <a:ext cx="885281" cy="89253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12F94EE3-12AD-6642-86A5-A64705C4E356}"/>
              </a:ext>
            </a:extLst>
          </p:cNvPr>
          <p:cNvCxnSpPr>
            <a:cxnSpLocks/>
            <a:stCxn id="11" idx="3"/>
            <a:endCxn id="16" idx="1"/>
          </p:cNvCxnSpPr>
          <p:nvPr/>
        </p:nvCxnSpPr>
        <p:spPr>
          <a:xfrm flipV="1">
            <a:off x="8358691" y="3329688"/>
            <a:ext cx="885282" cy="104933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E833890-FDEF-D141-A3F4-66C795333EB1}"/>
              </a:ext>
            </a:extLst>
          </p:cNvPr>
          <p:cNvGrpSpPr/>
          <p:nvPr/>
        </p:nvGrpSpPr>
        <p:grpSpPr>
          <a:xfrm>
            <a:off x="5981252" y="2044752"/>
            <a:ext cx="2377440" cy="784800"/>
            <a:chOff x="1039091" y="3034145"/>
            <a:chExt cx="2826327" cy="789709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AF2CCCF8-29A3-9045-8751-D50B0C1DD669}"/>
                </a:ext>
              </a:extLst>
            </p:cNvPr>
            <p:cNvSpPr/>
            <p:nvPr/>
          </p:nvSpPr>
          <p:spPr>
            <a:xfrm>
              <a:off x="1039091" y="3034145"/>
              <a:ext cx="282632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 sz="160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4DE9079-4E4B-DA4E-90B9-31A08E954D9B}"/>
                </a:ext>
              </a:extLst>
            </p:cNvPr>
            <p:cNvSpPr txBox="1"/>
            <p:nvPr/>
          </p:nvSpPr>
          <p:spPr>
            <a:xfrm>
              <a:off x="1378527" y="3240302"/>
              <a:ext cx="2147455" cy="3406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Measure Utilities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C5AB4C7-CAF6-DC41-8006-520EC17E4101}"/>
              </a:ext>
            </a:extLst>
          </p:cNvPr>
          <p:cNvGrpSpPr/>
          <p:nvPr/>
        </p:nvGrpSpPr>
        <p:grpSpPr>
          <a:xfrm>
            <a:off x="650195" y="3034145"/>
            <a:ext cx="1207081" cy="789709"/>
            <a:chOff x="1039091" y="3034145"/>
            <a:chExt cx="2826327" cy="789709"/>
          </a:xfrm>
        </p:grpSpPr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8C5B3C64-9A0B-E94E-9AAF-4BF16541E69F}"/>
                </a:ext>
              </a:extLst>
            </p:cNvPr>
            <p:cNvSpPr/>
            <p:nvPr/>
          </p:nvSpPr>
          <p:spPr>
            <a:xfrm>
              <a:off x="1039091" y="3034145"/>
              <a:ext cx="282632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8729098-0BEB-E444-8D97-85530F31D950}"/>
                </a:ext>
              </a:extLst>
            </p:cNvPr>
            <p:cNvSpPr txBox="1"/>
            <p:nvPr/>
          </p:nvSpPr>
          <p:spPr>
            <a:xfrm>
              <a:off x="1378527" y="3244333"/>
              <a:ext cx="214745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Datasets</a:t>
              </a: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25DE622-1F2E-4E48-B597-3E21C1B5277A}"/>
              </a:ext>
            </a:extLst>
          </p:cNvPr>
          <p:cNvCxnSpPr>
            <a:stCxn id="27" idx="3"/>
            <a:endCxn id="4" idx="1"/>
          </p:cNvCxnSpPr>
          <p:nvPr/>
        </p:nvCxnSpPr>
        <p:spPr>
          <a:xfrm>
            <a:off x="1857276" y="3429000"/>
            <a:ext cx="3480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FA9775A0-ADC3-D542-9A7E-3FEAEBA0AE90}"/>
              </a:ext>
            </a:extLst>
          </p:cNvPr>
          <p:cNvSpPr/>
          <p:nvPr/>
        </p:nvSpPr>
        <p:spPr>
          <a:xfrm>
            <a:off x="539262" y="1666030"/>
            <a:ext cx="1648268" cy="4003963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>
                <a:alpha val="3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024499C-1F33-9541-99D1-88286AB501C9}"/>
              </a:ext>
            </a:extLst>
          </p:cNvPr>
          <p:cNvSpPr/>
          <p:nvPr/>
        </p:nvSpPr>
        <p:spPr>
          <a:xfrm>
            <a:off x="5278276" y="1580905"/>
            <a:ext cx="6110904" cy="4003963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>
                <a:alpha val="3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4863920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67A27F9D-FFA7-7B4F-9D1D-A7BCEE1A4A48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BE" dirty="0"/>
                  <a:t>-Anonymizations</a:t>
                </a:r>
              </a:p>
            </p:txBody>
          </p:sp>
        </mc:Choice>
        <mc:Fallback xmlns=""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67A27F9D-FFA7-7B4F-9D1D-A7BCEE1A4A4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B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3DBC7A5-5F83-D441-9375-98890CB730C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r>
                  <a:rPr lang="en-GB" dirty="0"/>
                  <a:t>C</a:t>
                </a:r>
                <a:r>
                  <a:rPr lang="en-BE" dirty="0"/>
                  <a:t>hoice of </a:t>
                </a:r>
                <a14:m>
                  <m:oMath xmlns:m="http://schemas.openxmlformats.org/officeDocument/2006/math">
                    <m:r>
                      <a:rPr lang="en-BE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endParaRPr lang="en-BE" dirty="0"/>
              </a:p>
              <a:p>
                <a:pPr lvl="1"/>
                <a:r>
                  <a:rPr lang="en-BE" dirty="0"/>
                  <a:t>Too large destroyed data</a:t>
                </a:r>
              </a:p>
              <a:p>
                <a:pPr lvl="1"/>
                <a:r>
                  <a:rPr lang="en-BE" dirty="0"/>
                  <a:t>Small values only to give larger range in metrics</a:t>
                </a:r>
              </a:p>
              <a:p>
                <a:endParaRPr lang="en-BE" dirty="0"/>
              </a:p>
              <a:p>
                <a:r>
                  <a:rPr lang="en-BE" dirty="0"/>
                  <a:t>Random Generalization trees</a:t>
                </a:r>
              </a:p>
              <a:p>
                <a:pPr lvl="1"/>
                <a:r>
                  <a:rPr lang="en-BE" dirty="0"/>
                  <a:t>For relevant algorithms, randomly create trees for every attribute</a:t>
                </a:r>
              </a:p>
              <a:p>
                <a:pPr lvl="1"/>
                <a:r>
                  <a:rPr lang="en-BE" dirty="0"/>
                  <a:t>Unordered attributes are shuffled</a:t>
                </a:r>
              </a:p>
              <a:p>
                <a:pPr lvl="1"/>
                <a:endParaRPr lang="en-BE" dirty="0"/>
              </a:p>
              <a:p>
                <a:r>
                  <a:rPr lang="en-BE" dirty="0"/>
                  <a:t>Algorithms</a:t>
                </a:r>
              </a:p>
              <a:p>
                <a:pPr lvl="1"/>
                <a:r>
                  <a:rPr lang="en-BE" dirty="0"/>
                  <a:t>200 versions per algorithm</a:t>
                </a:r>
              </a:p>
              <a:p>
                <a:pPr lvl="1"/>
                <a:r>
                  <a:rPr lang="en-BE" dirty="0"/>
                  <a:t>Mondrian</a:t>
                </a:r>
              </a:p>
              <a:p>
                <a:pPr lvl="1"/>
                <a:r>
                  <a:rPr lang="en-BE" dirty="0"/>
                  <a:t>Datafly</a:t>
                </a:r>
              </a:p>
              <a:p>
                <a:pPr lvl="1"/>
                <a:r>
                  <a:rPr lang="en-BE" dirty="0"/>
                  <a:t>Datafly-Shuffled</a:t>
                </a:r>
              </a:p>
              <a:p>
                <a:endParaRPr lang="en-BE" dirty="0"/>
              </a:p>
              <a:p>
                <a:endParaRPr lang="en-BE" dirty="0"/>
              </a:p>
              <a:p>
                <a:endParaRPr lang="en-BE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3DBC7A5-5F83-D441-9375-98890CB730C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24" t="-3509"/>
                </a:stretch>
              </a:blipFill>
            </p:spPr>
            <p:txBody>
              <a:bodyPr/>
              <a:lstStyle/>
              <a:p>
                <a:r>
                  <a:rPr lang="en-B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0E4339-CA8F-4D40-94D1-80279D7F6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23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9485185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67A27F9D-FFA7-7B4F-9D1D-A7BCEE1A4A48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BE" dirty="0"/>
                  <a:t>-Anonymizations</a:t>
                </a:r>
              </a:p>
            </p:txBody>
          </p:sp>
        </mc:Choice>
        <mc:Fallback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67A27F9D-FFA7-7B4F-9D1D-A7BCEE1A4A4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B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0E4339-CA8F-4D40-94D1-80279D7F6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24</a:t>
            </a:fld>
            <a:endParaRPr lang="en-BE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2DF5046-C295-D74A-BBE9-EFBA96BD19DB}"/>
              </a:ext>
            </a:extLst>
          </p:cNvPr>
          <p:cNvGrpSpPr/>
          <p:nvPr/>
        </p:nvGrpSpPr>
        <p:grpSpPr>
          <a:xfrm>
            <a:off x="2616200" y="1617119"/>
            <a:ext cx="6959600" cy="3600966"/>
            <a:chOff x="2616200" y="2127250"/>
            <a:chExt cx="6959600" cy="360096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4A0592E-BAB1-C847-AEAC-23FBD72676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16200" y="2127250"/>
              <a:ext cx="6959600" cy="26035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6E3247C-43E4-2945-8F07-5ACD293B4E03}"/>
                </a:ext>
              </a:extLst>
            </p:cNvPr>
            <p:cNvSpPr txBox="1"/>
            <p:nvPr/>
          </p:nvSpPr>
          <p:spPr>
            <a:xfrm>
              <a:off x="2616200" y="4989552"/>
              <a:ext cx="27773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BE" dirty="0"/>
                <a:t>Ordered generalization tree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D0C096E-9471-E74B-99F5-CDD00810586D}"/>
                </a:ext>
              </a:extLst>
            </p:cNvPr>
            <p:cNvSpPr txBox="1"/>
            <p:nvPr/>
          </p:nvSpPr>
          <p:spPr>
            <a:xfrm>
              <a:off x="6559590" y="5012348"/>
              <a:ext cx="30162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BE" dirty="0"/>
                <a:t>Unordered generalization tree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8968114-0BC2-6946-978A-75C630618E5B}"/>
                </a:ext>
              </a:extLst>
            </p:cNvPr>
            <p:cNvSpPr txBox="1"/>
            <p:nvPr/>
          </p:nvSpPr>
          <p:spPr>
            <a:xfrm>
              <a:off x="3510931" y="5358884"/>
              <a:ext cx="9878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BE" dirty="0"/>
                <a:t>(Datafly)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8CCFA2E-A219-5C4B-80D4-AE037512103E}"/>
                </a:ext>
              </a:extLst>
            </p:cNvPr>
            <p:cNvSpPr txBox="1"/>
            <p:nvPr/>
          </p:nvSpPr>
          <p:spPr>
            <a:xfrm>
              <a:off x="7151803" y="5357351"/>
              <a:ext cx="18317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BE" dirty="0"/>
                <a:t>(Datafly-Shuffled)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314960AB-2EEB-CC4C-B4F4-923258B95C09}"/>
              </a:ext>
            </a:extLst>
          </p:cNvPr>
          <p:cNvSpPr txBox="1"/>
          <p:nvPr/>
        </p:nvSpPr>
        <p:spPr>
          <a:xfrm>
            <a:off x="838200" y="5585883"/>
            <a:ext cx="7508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dirty="0"/>
              <a:t>Datafly-Shuffled loss of coherence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dirty="0"/>
              <a:t>Can metrics pick up on this?</a:t>
            </a:r>
          </a:p>
        </p:txBody>
      </p:sp>
    </p:spTree>
    <p:extLst>
      <p:ext uri="{BB962C8B-B14F-4D97-AF65-F5344CB8AC3E}">
        <p14:creationId xmlns:p14="http://schemas.microsoft.com/office/powerpoint/2010/main" val="3476086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198F5-AE75-D549-B50A-E0997B904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BE" b="1" spc="600" dirty="0"/>
              <a:t>PROJECT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941986-CBD2-314B-8DEC-A2AFB793B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25</a:t>
            </a:fld>
            <a:endParaRPr lang="en-BE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DA84D98-3F7F-4049-87E9-F1175C273760}"/>
              </a:ext>
            </a:extLst>
          </p:cNvPr>
          <p:cNvGrpSpPr/>
          <p:nvPr/>
        </p:nvGrpSpPr>
        <p:grpSpPr>
          <a:xfrm>
            <a:off x="2205317" y="3034145"/>
            <a:ext cx="3055172" cy="789709"/>
            <a:chOff x="1039091" y="3034145"/>
            <a:chExt cx="2826327" cy="789709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F0F4259D-CD3F-8F42-A5D2-A350066D752E}"/>
                </a:ext>
              </a:extLst>
            </p:cNvPr>
            <p:cNvSpPr/>
            <p:nvPr/>
          </p:nvSpPr>
          <p:spPr>
            <a:xfrm>
              <a:off x="1039091" y="3034145"/>
              <a:ext cx="282632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4A1A75D-4080-284D-A280-FC25966B38C6}"/>
                </a:ext>
              </a:extLst>
            </p:cNvPr>
            <p:cNvSpPr txBox="1"/>
            <p:nvPr/>
          </p:nvSpPr>
          <p:spPr>
            <a:xfrm>
              <a:off x="1071820" y="3147475"/>
              <a:ext cx="276086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Batch K-Anonymizations using different hyper-parameters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331B80B-1488-424E-A987-E7C0E2ECB6A3}"/>
              </a:ext>
            </a:extLst>
          </p:cNvPr>
          <p:cNvGrpSpPr/>
          <p:nvPr/>
        </p:nvGrpSpPr>
        <p:grpSpPr>
          <a:xfrm>
            <a:off x="5981251" y="4019026"/>
            <a:ext cx="2377440" cy="720000"/>
            <a:chOff x="1039091" y="3034145"/>
            <a:chExt cx="2826327" cy="72000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693D1B0F-C73B-4D4A-8409-84B39EC8694F}"/>
                </a:ext>
              </a:extLst>
            </p:cNvPr>
            <p:cNvSpPr/>
            <p:nvPr/>
          </p:nvSpPr>
          <p:spPr>
            <a:xfrm>
              <a:off x="1039091" y="3034145"/>
              <a:ext cx="2826327" cy="720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 sz="160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AD43E9D-D7DE-ED47-A26E-B569290F173F}"/>
                </a:ext>
              </a:extLst>
            </p:cNvPr>
            <p:cNvSpPr txBox="1"/>
            <p:nvPr/>
          </p:nvSpPr>
          <p:spPr>
            <a:xfrm>
              <a:off x="1378528" y="3200314"/>
              <a:ext cx="21474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Measure Metrics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7C30A7F-5055-064A-AABF-AEC30E134E04}"/>
              </a:ext>
            </a:extLst>
          </p:cNvPr>
          <p:cNvGrpSpPr/>
          <p:nvPr/>
        </p:nvGrpSpPr>
        <p:grpSpPr>
          <a:xfrm>
            <a:off x="9243972" y="2679595"/>
            <a:ext cx="2109828" cy="1587377"/>
            <a:chOff x="1039089" y="3034145"/>
            <a:chExt cx="4215189" cy="964141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0008B70C-FFD2-EC47-AAF0-5F7EAD292047}"/>
                </a:ext>
              </a:extLst>
            </p:cNvPr>
            <p:cNvSpPr/>
            <p:nvPr/>
          </p:nvSpPr>
          <p:spPr>
            <a:xfrm>
              <a:off x="1039091" y="3034145"/>
              <a:ext cx="421518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 sz="160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B62FF6-D17E-AB46-A8D4-34EEE88C133A}"/>
                </a:ext>
              </a:extLst>
            </p:cNvPr>
            <p:cNvSpPr txBox="1"/>
            <p:nvPr/>
          </p:nvSpPr>
          <p:spPr>
            <a:xfrm>
              <a:off x="1039089" y="3167289"/>
              <a:ext cx="418344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Analysing dataset utility against metrics and meta-metrics</a:t>
              </a:r>
            </a:p>
          </p:txBody>
        </p:sp>
      </p:grp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4BDF9503-0976-C84D-9A85-517ED5F0271E}"/>
              </a:ext>
            </a:extLst>
          </p:cNvPr>
          <p:cNvCxnSpPr>
            <a:cxnSpLocks/>
            <a:stCxn id="4" idx="3"/>
            <a:endCxn id="37" idx="1"/>
          </p:cNvCxnSpPr>
          <p:nvPr/>
        </p:nvCxnSpPr>
        <p:spPr>
          <a:xfrm flipV="1">
            <a:off x="5260489" y="2437152"/>
            <a:ext cx="720763" cy="9918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0717B999-7DED-2A44-8EBF-CD67E6FCC69D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>
            <a:off x="5260489" y="3429000"/>
            <a:ext cx="720762" cy="95002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22AD212B-7F52-ED4C-948E-A17CC102AB7F}"/>
              </a:ext>
            </a:extLst>
          </p:cNvPr>
          <p:cNvCxnSpPr>
            <a:cxnSpLocks/>
            <a:stCxn id="37" idx="3"/>
            <a:endCxn id="16" idx="1"/>
          </p:cNvCxnSpPr>
          <p:nvPr/>
        </p:nvCxnSpPr>
        <p:spPr>
          <a:xfrm>
            <a:off x="8358692" y="2437152"/>
            <a:ext cx="885281" cy="89253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12F94EE3-12AD-6642-86A5-A64705C4E356}"/>
              </a:ext>
            </a:extLst>
          </p:cNvPr>
          <p:cNvCxnSpPr>
            <a:cxnSpLocks/>
            <a:stCxn id="11" idx="3"/>
            <a:endCxn id="16" idx="1"/>
          </p:cNvCxnSpPr>
          <p:nvPr/>
        </p:nvCxnSpPr>
        <p:spPr>
          <a:xfrm flipV="1">
            <a:off x="8358691" y="3329688"/>
            <a:ext cx="885282" cy="104933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E833890-FDEF-D141-A3F4-66C795333EB1}"/>
              </a:ext>
            </a:extLst>
          </p:cNvPr>
          <p:cNvGrpSpPr/>
          <p:nvPr/>
        </p:nvGrpSpPr>
        <p:grpSpPr>
          <a:xfrm>
            <a:off x="5981252" y="2044752"/>
            <a:ext cx="2377440" cy="784800"/>
            <a:chOff x="1039091" y="3034145"/>
            <a:chExt cx="2826327" cy="789709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AF2CCCF8-29A3-9045-8751-D50B0C1DD669}"/>
                </a:ext>
              </a:extLst>
            </p:cNvPr>
            <p:cNvSpPr/>
            <p:nvPr/>
          </p:nvSpPr>
          <p:spPr>
            <a:xfrm>
              <a:off x="1039091" y="3034145"/>
              <a:ext cx="282632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 sz="160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4DE9079-4E4B-DA4E-90B9-31A08E954D9B}"/>
                </a:ext>
              </a:extLst>
            </p:cNvPr>
            <p:cNvSpPr txBox="1"/>
            <p:nvPr/>
          </p:nvSpPr>
          <p:spPr>
            <a:xfrm>
              <a:off x="1378527" y="3240302"/>
              <a:ext cx="2147455" cy="3406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Measure Utilities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C5AB4C7-CAF6-DC41-8006-520EC17E4101}"/>
              </a:ext>
            </a:extLst>
          </p:cNvPr>
          <p:cNvGrpSpPr/>
          <p:nvPr/>
        </p:nvGrpSpPr>
        <p:grpSpPr>
          <a:xfrm>
            <a:off x="650195" y="3034145"/>
            <a:ext cx="1207081" cy="789709"/>
            <a:chOff x="1039091" y="3034145"/>
            <a:chExt cx="2826327" cy="789709"/>
          </a:xfrm>
        </p:grpSpPr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8C5B3C64-9A0B-E94E-9AAF-4BF16541E69F}"/>
                </a:ext>
              </a:extLst>
            </p:cNvPr>
            <p:cNvSpPr/>
            <p:nvPr/>
          </p:nvSpPr>
          <p:spPr>
            <a:xfrm>
              <a:off x="1039091" y="3034145"/>
              <a:ext cx="282632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8729098-0BEB-E444-8D97-85530F31D950}"/>
                </a:ext>
              </a:extLst>
            </p:cNvPr>
            <p:cNvSpPr txBox="1"/>
            <p:nvPr/>
          </p:nvSpPr>
          <p:spPr>
            <a:xfrm>
              <a:off x="1378527" y="3244333"/>
              <a:ext cx="214745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Datasets</a:t>
              </a: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25DE622-1F2E-4E48-B597-3E21C1B5277A}"/>
              </a:ext>
            </a:extLst>
          </p:cNvPr>
          <p:cNvCxnSpPr>
            <a:stCxn id="27" idx="3"/>
            <a:endCxn id="4" idx="1"/>
          </p:cNvCxnSpPr>
          <p:nvPr/>
        </p:nvCxnSpPr>
        <p:spPr>
          <a:xfrm>
            <a:off x="1857276" y="3429000"/>
            <a:ext cx="3480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FA9775A0-ADC3-D542-9A7E-3FEAEBA0AE90}"/>
              </a:ext>
            </a:extLst>
          </p:cNvPr>
          <p:cNvSpPr/>
          <p:nvPr/>
        </p:nvSpPr>
        <p:spPr>
          <a:xfrm>
            <a:off x="539262" y="1666030"/>
            <a:ext cx="5411595" cy="4003963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>
                <a:alpha val="3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024499C-1F33-9541-99D1-88286AB501C9}"/>
              </a:ext>
            </a:extLst>
          </p:cNvPr>
          <p:cNvSpPr/>
          <p:nvPr/>
        </p:nvSpPr>
        <p:spPr>
          <a:xfrm>
            <a:off x="8371114" y="1580905"/>
            <a:ext cx="3018066" cy="4003963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>
                <a:alpha val="3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12524B8-F6B0-904D-85B2-8C7F11D4E0F1}"/>
              </a:ext>
            </a:extLst>
          </p:cNvPr>
          <p:cNvSpPr/>
          <p:nvPr/>
        </p:nvSpPr>
        <p:spPr>
          <a:xfrm>
            <a:off x="5664499" y="3147475"/>
            <a:ext cx="3028950" cy="2437393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>
                <a:alpha val="3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0124111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46B26-9163-9949-8733-4EDF6FFF9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Measuring Utility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FFE7D-D19A-974F-A57F-8AD1F039F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BE" dirty="0"/>
              <a:t>Different classification tasks</a:t>
            </a:r>
          </a:p>
          <a:p>
            <a:pPr lvl="1"/>
            <a:r>
              <a:rPr lang="en-BE" dirty="0"/>
              <a:t>Logistic Regression</a:t>
            </a:r>
          </a:p>
          <a:p>
            <a:pPr lvl="1"/>
            <a:r>
              <a:rPr lang="en-BE" dirty="0"/>
              <a:t>Random Forest</a:t>
            </a:r>
          </a:p>
          <a:p>
            <a:pPr lvl="1"/>
            <a:r>
              <a:rPr lang="en-GB" dirty="0"/>
              <a:t>k-Nearest </a:t>
            </a:r>
            <a:r>
              <a:rPr lang="en-GB" dirty="0" err="1"/>
              <a:t>Neighbor</a:t>
            </a:r>
            <a:endParaRPr lang="en-BE" dirty="0"/>
          </a:p>
          <a:p>
            <a:r>
              <a:rPr lang="en-BE" dirty="0"/>
              <a:t>Dataset’s utility </a:t>
            </a:r>
          </a:p>
          <a:p>
            <a:pPr lvl="1"/>
            <a:r>
              <a:rPr lang="en-BE" dirty="0"/>
              <a:t>how well a classifier performs when using a k-anonymous dataset as a training set</a:t>
            </a:r>
          </a:p>
          <a:p>
            <a:pPr lvl="1"/>
            <a:r>
              <a:rPr lang="en-BE" dirty="0"/>
              <a:t>Tested on real data (not anonymous)</a:t>
            </a:r>
          </a:p>
          <a:p>
            <a:r>
              <a:rPr lang="en-BE" dirty="0"/>
              <a:t>Minimal pre-processing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E4BA18-D58A-E347-A914-8B2D21AE1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26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205212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198F5-AE75-D549-B50A-E0997B904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BE" b="1" spc="600" dirty="0"/>
              <a:t>PROJECT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941986-CBD2-314B-8DEC-A2AFB793B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27</a:t>
            </a:fld>
            <a:endParaRPr lang="en-BE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DA84D98-3F7F-4049-87E9-F1175C273760}"/>
              </a:ext>
            </a:extLst>
          </p:cNvPr>
          <p:cNvGrpSpPr/>
          <p:nvPr/>
        </p:nvGrpSpPr>
        <p:grpSpPr>
          <a:xfrm>
            <a:off x="2205317" y="3034145"/>
            <a:ext cx="3055172" cy="789709"/>
            <a:chOff x="1039091" y="3034145"/>
            <a:chExt cx="2826327" cy="789709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F0F4259D-CD3F-8F42-A5D2-A350066D752E}"/>
                </a:ext>
              </a:extLst>
            </p:cNvPr>
            <p:cNvSpPr/>
            <p:nvPr/>
          </p:nvSpPr>
          <p:spPr>
            <a:xfrm>
              <a:off x="1039091" y="3034145"/>
              <a:ext cx="282632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4A1A75D-4080-284D-A280-FC25966B38C6}"/>
                </a:ext>
              </a:extLst>
            </p:cNvPr>
            <p:cNvSpPr txBox="1"/>
            <p:nvPr/>
          </p:nvSpPr>
          <p:spPr>
            <a:xfrm>
              <a:off x="1071820" y="3147475"/>
              <a:ext cx="276086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Batch K-Anonymizations using different hyper-parameters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331B80B-1488-424E-A987-E7C0E2ECB6A3}"/>
              </a:ext>
            </a:extLst>
          </p:cNvPr>
          <p:cNvGrpSpPr/>
          <p:nvPr/>
        </p:nvGrpSpPr>
        <p:grpSpPr>
          <a:xfrm>
            <a:off x="5981251" y="4019026"/>
            <a:ext cx="2377440" cy="720000"/>
            <a:chOff x="1039091" y="3034145"/>
            <a:chExt cx="2826327" cy="72000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693D1B0F-C73B-4D4A-8409-84B39EC8694F}"/>
                </a:ext>
              </a:extLst>
            </p:cNvPr>
            <p:cNvSpPr/>
            <p:nvPr/>
          </p:nvSpPr>
          <p:spPr>
            <a:xfrm>
              <a:off x="1039091" y="3034145"/>
              <a:ext cx="2826327" cy="720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 sz="160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AD43E9D-D7DE-ED47-A26E-B569290F173F}"/>
                </a:ext>
              </a:extLst>
            </p:cNvPr>
            <p:cNvSpPr txBox="1"/>
            <p:nvPr/>
          </p:nvSpPr>
          <p:spPr>
            <a:xfrm>
              <a:off x="1378528" y="3200314"/>
              <a:ext cx="21474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Measure Metrics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7C30A7F-5055-064A-AABF-AEC30E134E04}"/>
              </a:ext>
            </a:extLst>
          </p:cNvPr>
          <p:cNvGrpSpPr/>
          <p:nvPr/>
        </p:nvGrpSpPr>
        <p:grpSpPr>
          <a:xfrm>
            <a:off x="9243972" y="2679595"/>
            <a:ext cx="2109828" cy="1587377"/>
            <a:chOff x="1039089" y="3034145"/>
            <a:chExt cx="4215189" cy="964141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0008B70C-FFD2-EC47-AAF0-5F7EAD292047}"/>
                </a:ext>
              </a:extLst>
            </p:cNvPr>
            <p:cNvSpPr/>
            <p:nvPr/>
          </p:nvSpPr>
          <p:spPr>
            <a:xfrm>
              <a:off x="1039091" y="3034145"/>
              <a:ext cx="421518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 sz="160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B62FF6-D17E-AB46-A8D4-34EEE88C133A}"/>
                </a:ext>
              </a:extLst>
            </p:cNvPr>
            <p:cNvSpPr txBox="1"/>
            <p:nvPr/>
          </p:nvSpPr>
          <p:spPr>
            <a:xfrm>
              <a:off x="1039089" y="3167289"/>
              <a:ext cx="418344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Analysing dataset utility against metrics and meta-metrics</a:t>
              </a:r>
            </a:p>
          </p:txBody>
        </p:sp>
      </p:grp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4BDF9503-0976-C84D-9A85-517ED5F0271E}"/>
              </a:ext>
            </a:extLst>
          </p:cNvPr>
          <p:cNvCxnSpPr>
            <a:cxnSpLocks/>
            <a:stCxn id="4" idx="3"/>
            <a:endCxn id="37" idx="1"/>
          </p:cNvCxnSpPr>
          <p:nvPr/>
        </p:nvCxnSpPr>
        <p:spPr>
          <a:xfrm flipV="1">
            <a:off x="5260489" y="2437152"/>
            <a:ext cx="720763" cy="9918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0717B999-7DED-2A44-8EBF-CD67E6FCC69D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>
            <a:off x="5260489" y="3429000"/>
            <a:ext cx="720762" cy="95002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22AD212B-7F52-ED4C-948E-A17CC102AB7F}"/>
              </a:ext>
            </a:extLst>
          </p:cNvPr>
          <p:cNvCxnSpPr>
            <a:cxnSpLocks/>
            <a:stCxn id="37" idx="3"/>
            <a:endCxn id="16" idx="1"/>
          </p:cNvCxnSpPr>
          <p:nvPr/>
        </p:nvCxnSpPr>
        <p:spPr>
          <a:xfrm>
            <a:off x="8358692" y="2437152"/>
            <a:ext cx="885281" cy="89253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12F94EE3-12AD-6642-86A5-A64705C4E356}"/>
              </a:ext>
            </a:extLst>
          </p:cNvPr>
          <p:cNvCxnSpPr>
            <a:cxnSpLocks/>
            <a:stCxn id="11" idx="3"/>
            <a:endCxn id="16" idx="1"/>
          </p:cNvCxnSpPr>
          <p:nvPr/>
        </p:nvCxnSpPr>
        <p:spPr>
          <a:xfrm flipV="1">
            <a:off x="8358691" y="3329688"/>
            <a:ext cx="885282" cy="104933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E833890-FDEF-D141-A3F4-66C795333EB1}"/>
              </a:ext>
            </a:extLst>
          </p:cNvPr>
          <p:cNvGrpSpPr/>
          <p:nvPr/>
        </p:nvGrpSpPr>
        <p:grpSpPr>
          <a:xfrm>
            <a:off x="5981252" y="2044752"/>
            <a:ext cx="2377440" cy="784800"/>
            <a:chOff x="1039091" y="3034145"/>
            <a:chExt cx="2826327" cy="789709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AF2CCCF8-29A3-9045-8751-D50B0C1DD669}"/>
                </a:ext>
              </a:extLst>
            </p:cNvPr>
            <p:cNvSpPr/>
            <p:nvPr/>
          </p:nvSpPr>
          <p:spPr>
            <a:xfrm>
              <a:off x="1039091" y="3034145"/>
              <a:ext cx="282632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 sz="160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4DE9079-4E4B-DA4E-90B9-31A08E954D9B}"/>
                </a:ext>
              </a:extLst>
            </p:cNvPr>
            <p:cNvSpPr txBox="1"/>
            <p:nvPr/>
          </p:nvSpPr>
          <p:spPr>
            <a:xfrm>
              <a:off x="1378527" y="3240302"/>
              <a:ext cx="2147455" cy="3406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Measure Utilities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C5AB4C7-CAF6-DC41-8006-520EC17E4101}"/>
              </a:ext>
            </a:extLst>
          </p:cNvPr>
          <p:cNvGrpSpPr/>
          <p:nvPr/>
        </p:nvGrpSpPr>
        <p:grpSpPr>
          <a:xfrm>
            <a:off x="650195" y="3034145"/>
            <a:ext cx="1207081" cy="789709"/>
            <a:chOff x="1039091" y="3034145"/>
            <a:chExt cx="2826327" cy="789709"/>
          </a:xfrm>
        </p:grpSpPr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8C5B3C64-9A0B-E94E-9AAF-4BF16541E69F}"/>
                </a:ext>
              </a:extLst>
            </p:cNvPr>
            <p:cNvSpPr/>
            <p:nvPr/>
          </p:nvSpPr>
          <p:spPr>
            <a:xfrm>
              <a:off x="1039091" y="3034145"/>
              <a:ext cx="282632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8729098-0BEB-E444-8D97-85530F31D950}"/>
                </a:ext>
              </a:extLst>
            </p:cNvPr>
            <p:cNvSpPr txBox="1"/>
            <p:nvPr/>
          </p:nvSpPr>
          <p:spPr>
            <a:xfrm>
              <a:off x="1378527" y="3244333"/>
              <a:ext cx="214745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Datasets</a:t>
              </a: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25DE622-1F2E-4E48-B597-3E21C1B5277A}"/>
              </a:ext>
            </a:extLst>
          </p:cNvPr>
          <p:cNvCxnSpPr>
            <a:stCxn id="27" idx="3"/>
            <a:endCxn id="4" idx="1"/>
          </p:cNvCxnSpPr>
          <p:nvPr/>
        </p:nvCxnSpPr>
        <p:spPr>
          <a:xfrm>
            <a:off x="1857276" y="3429000"/>
            <a:ext cx="3480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FA9775A0-ADC3-D542-9A7E-3FEAEBA0AE90}"/>
              </a:ext>
            </a:extLst>
          </p:cNvPr>
          <p:cNvSpPr/>
          <p:nvPr/>
        </p:nvSpPr>
        <p:spPr>
          <a:xfrm>
            <a:off x="562708" y="1666030"/>
            <a:ext cx="5383163" cy="4003963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>
                <a:alpha val="3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024499C-1F33-9541-99D1-88286AB501C9}"/>
              </a:ext>
            </a:extLst>
          </p:cNvPr>
          <p:cNvSpPr/>
          <p:nvPr/>
        </p:nvSpPr>
        <p:spPr>
          <a:xfrm>
            <a:off x="8421018" y="1580905"/>
            <a:ext cx="2968162" cy="4003963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>
                <a:alpha val="3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12524B8-F6B0-904D-85B2-8C7F11D4E0F1}"/>
              </a:ext>
            </a:extLst>
          </p:cNvPr>
          <p:cNvSpPr/>
          <p:nvPr/>
        </p:nvSpPr>
        <p:spPr>
          <a:xfrm>
            <a:off x="5747518" y="1580905"/>
            <a:ext cx="2643106" cy="2151345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>
                <a:alpha val="3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812337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198F5-AE75-D549-B50A-E0997B904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BE" b="1" spc="600" dirty="0"/>
              <a:t>PROJECT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941986-CBD2-314B-8DEC-A2AFB793B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28</a:t>
            </a:fld>
            <a:endParaRPr lang="en-BE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DA84D98-3F7F-4049-87E9-F1175C273760}"/>
              </a:ext>
            </a:extLst>
          </p:cNvPr>
          <p:cNvGrpSpPr/>
          <p:nvPr/>
        </p:nvGrpSpPr>
        <p:grpSpPr>
          <a:xfrm>
            <a:off x="2205317" y="3034145"/>
            <a:ext cx="3055172" cy="789709"/>
            <a:chOff x="1039091" y="3034145"/>
            <a:chExt cx="2826327" cy="789709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F0F4259D-CD3F-8F42-A5D2-A350066D752E}"/>
                </a:ext>
              </a:extLst>
            </p:cNvPr>
            <p:cNvSpPr/>
            <p:nvPr/>
          </p:nvSpPr>
          <p:spPr>
            <a:xfrm>
              <a:off x="1039091" y="3034145"/>
              <a:ext cx="282632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4A1A75D-4080-284D-A280-FC25966B38C6}"/>
                </a:ext>
              </a:extLst>
            </p:cNvPr>
            <p:cNvSpPr txBox="1"/>
            <p:nvPr/>
          </p:nvSpPr>
          <p:spPr>
            <a:xfrm>
              <a:off x="1071820" y="3147475"/>
              <a:ext cx="276086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Batch K-Anonymizations using different hyper-parameters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331B80B-1488-424E-A987-E7C0E2ECB6A3}"/>
              </a:ext>
            </a:extLst>
          </p:cNvPr>
          <p:cNvGrpSpPr/>
          <p:nvPr/>
        </p:nvGrpSpPr>
        <p:grpSpPr>
          <a:xfrm>
            <a:off x="5981251" y="4019026"/>
            <a:ext cx="2377440" cy="720000"/>
            <a:chOff x="1039091" y="3034145"/>
            <a:chExt cx="2826327" cy="72000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693D1B0F-C73B-4D4A-8409-84B39EC8694F}"/>
                </a:ext>
              </a:extLst>
            </p:cNvPr>
            <p:cNvSpPr/>
            <p:nvPr/>
          </p:nvSpPr>
          <p:spPr>
            <a:xfrm>
              <a:off x="1039091" y="3034145"/>
              <a:ext cx="2826327" cy="720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 sz="160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AD43E9D-D7DE-ED47-A26E-B569290F173F}"/>
                </a:ext>
              </a:extLst>
            </p:cNvPr>
            <p:cNvSpPr txBox="1"/>
            <p:nvPr/>
          </p:nvSpPr>
          <p:spPr>
            <a:xfrm>
              <a:off x="1378528" y="3200314"/>
              <a:ext cx="21474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Measure Metrics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7C30A7F-5055-064A-AABF-AEC30E134E04}"/>
              </a:ext>
            </a:extLst>
          </p:cNvPr>
          <p:cNvGrpSpPr/>
          <p:nvPr/>
        </p:nvGrpSpPr>
        <p:grpSpPr>
          <a:xfrm>
            <a:off x="9243972" y="2679595"/>
            <a:ext cx="2109828" cy="1587377"/>
            <a:chOff x="1039089" y="3034145"/>
            <a:chExt cx="4215189" cy="964141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0008B70C-FFD2-EC47-AAF0-5F7EAD292047}"/>
                </a:ext>
              </a:extLst>
            </p:cNvPr>
            <p:cNvSpPr/>
            <p:nvPr/>
          </p:nvSpPr>
          <p:spPr>
            <a:xfrm>
              <a:off x="1039091" y="3034145"/>
              <a:ext cx="421518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 sz="160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B62FF6-D17E-AB46-A8D4-34EEE88C133A}"/>
                </a:ext>
              </a:extLst>
            </p:cNvPr>
            <p:cNvSpPr txBox="1"/>
            <p:nvPr/>
          </p:nvSpPr>
          <p:spPr>
            <a:xfrm>
              <a:off x="1039089" y="3167289"/>
              <a:ext cx="418344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Analysing dataset utility against metrics and meta-metrics</a:t>
              </a:r>
            </a:p>
          </p:txBody>
        </p:sp>
      </p:grp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4BDF9503-0976-C84D-9A85-517ED5F0271E}"/>
              </a:ext>
            </a:extLst>
          </p:cNvPr>
          <p:cNvCxnSpPr>
            <a:cxnSpLocks/>
            <a:stCxn id="4" idx="3"/>
            <a:endCxn id="37" idx="1"/>
          </p:cNvCxnSpPr>
          <p:nvPr/>
        </p:nvCxnSpPr>
        <p:spPr>
          <a:xfrm flipV="1">
            <a:off x="5260489" y="2437152"/>
            <a:ext cx="720763" cy="9918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0717B999-7DED-2A44-8EBF-CD67E6FCC69D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>
            <a:off x="5260489" y="3429000"/>
            <a:ext cx="720762" cy="95002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22AD212B-7F52-ED4C-948E-A17CC102AB7F}"/>
              </a:ext>
            </a:extLst>
          </p:cNvPr>
          <p:cNvCxnSpPr>
            <a:cxnSpLocks/>
            <a:stCxn id="37" idx="3"/>
            <a:endCxn id="16" idx="1"/>
          </p:cNvCxnSpPr>
          <p:nvPr/>
        </p:nvCxnSpPr>
        <p:spPr>
          <a:xfrm>
            <a:off x="8358692" y="2437152"/>
            <a:ext cx="885281" cy="89253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12F94EE3-12AD-6642-86A5-A64705C4E356}"/>
              </a:ext>
            </a:extLst>
          </p:cNvPr>
          <p:cNvCxnSpPr>
            <a:cxnSpLocks/>
            <a:stCxn id="11" idx="3"/>
            <a:endCxn id="16" idx="1"/>
          </p:cNvCxnSpPr>
          <p:nvPr/>
        </p:nvCxnSpPr>
        <p:spPr>
          <a:xfrm flipV="1">
            <a:off x="8358691" y="3329688"/>
            <a:ext cx="885282" cy="104933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E833890-FDEF-D141-A3F4-66C795333EB1}"/>
              </a:ext>
            </a:extLst>
          </p:cNvPr>
          <p:cNvGrpSpPr/>
          <p:nvPr/>
        </p:nvGrpSpPr>
        <p:grpSpPr>
          <a:xfrm>
            <a:off x="5981252" y="2044752"/>
            <a:ext cx="2377440" cy="784800"/>
            <a:chOff x="1039091" y="3034145"/>
            <a:chExt cx="2826327" cy="789709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AF2CCCF8-29A3-9045-8751-D50B0C1DD669}"/>
                </a:ext>
              </a:extLst>
            </p:cNvPr>
            <p:cNvSpPr/>
            <p:nvPr/>
          </p:nvSpPr>
          <p:spPr>
            <a:xfrm>
              <a:off x="1039091" y="3034145"/>
              <a:ext cx="282632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 sz="160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4DE9079-4E4B-DA4E-90B9-31A08E954D9B}"/>
                </a:ext>
              </a:extLst>
            </p:cNvPr>
            <p:cNvSpPr txBox="1"/>
            <p:nvPr/>
          </p:nvSpPr>
          <p:spPr>
            <a:xfrm>
              <a:off x="1378527" y="3240302"/>
              <a:ext cx="2147455" cy="3406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Measure Utilities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C5AB4C7-CAF6-DC41-8006-520EC17E4101}"/>
              </a:ext>
            </a:extLst>
          </p:cNvPr>
          <p:cNvGrpSpPr/>
          <p:nvPr/>
        </p:nvGrpSpPr>
        <p:grpSpPr>
          <a:xfrm>
            <a:off x="650195" y="3034145"/>
            <a:ext cx="1207081" cy="789709"/>
            <a:chOff x="1039091" y="3034145"/>
            <a:chExt cx="2826327" cy="789709"/>
          </a:xfrm>
        </p:grpSpPr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8C5B3C64-9A0B-E94E-9AAF-4BF16541E69F}"/>
                </a:ext>
              </a:extLst>
            </p:cNvPr>
            <p:cNvSpPr/>
            <p:nvPr/>
          </p:nvSpPr>
          <p:spPr>
            <a:xfrm>
              <a:off x="1039091" y="3034145"/>
              <a:ext cx="282632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8729098-0BEB-E444-8D97-85530F31D950}"/>
                </a:ext>
              </a:extLst>
            </p:cNvPr>
            <p:cNvSpPr txBox="1"/>
            <p:nvPr/>
          </p:nvSpPr>
          <p:spPr>
            <a:xfrm>
              <a:off x="1378527" y="3244333"/>
              <a:ext cx="214745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Datasets</a:t>
              </a: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25DE622-1F2E-4E48-B597-3E21C1B5277A}"/>
              </a:ext>
            </a:extLst>
          </p:cNvPr>
          <p:cNvCxnSpPr>
            <a:stCxn id="27" idx="3"/>
            <a:endCxn id="4" idx="1"/>
          </p:cNvCxnSpPr>
          <p:nvPr/>
        </p:nvCxnSpPr>
        <p:spPr>
          <a:xfrm>
            <a:off x="1857276" y="3429000"/>
            <a:ext cx="3480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FA9775A0-ADC3-D542-9A7E-3FEAEBA0AE90}"/>
              </a:ext>
            </a:extLst>
          </p:cNvPr>
          <p:cNvSpPr/>
          <p:nvPr/>
        </p:nvSpPr>
        <p:spPr>
          <a:xfrm>
            <a:off x="550985" y="1666030"/>
            <a:ext cx="5399872" cy="4003963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>
                <a:alpha val="3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024499C-1F33-9541-99D1-88286AB501C9}"/>
              </a:ext>
            </a:extLst>
          </p:cNvPr>
          <p:cNvSpPr/>
          <p:nvPr/>
        </p:nvSpPr>
        <p:spPr>
          <a:xfrm>
            <a:off x="5634751" y="1690688"/>
            <a:ext cx="3593333" cy="4578265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>
                <a:alpha val="3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005497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FD78E-656E-C54F-A44C-78668845F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Analysis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46B72AD-CEFB-0A4E-874A-E6F8B9BBE9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096000" cy="4655561"/>
          </a:xfrm>
        </p:spPr>
        <p:txBody>
          <a:bodyPr>
            <a:normAutofit lnSpcReduction="10000"/>
          </a:bodyPr>
          <a:lstStyle/>
          <a:p>
            <a:r>
              <a:rPr lang="en-BE" sz="2400" dirty="0"/>
              <a:t>Scatterplot of the utility measure (AUROC score on the k-NN classifier) against metric (entropy)</a:t>
            </a:r>
          </a:p>
          <a:p>
            <a:endParaRPr lang="en-BE" sz="2400" dirty="0"/>
          </a:p>
          <a:p>
            <a:r>
              <a:rPr lang="en-BE" sz="2400" dirty="0"/>
              <a:t>Metrics would be useful if they can be used as </a:t>
            </a:r>
            <a:r>
              <a:rPr lang="en-BE" sz="2400" b="1" dirty="0"/>
              <a:t>general</a:t>
            </a:r>
            <a:r>
              <a:rPr lang="en-BE" sz="2400" dirty="0"/>
              <a:t> measures for utility</a:t>
            </a:r>
          </a:p>
          <a:p>
            <a:endParaRPr lang="en-BE" sz="2400" dirty="0"/>
          </a:p>
          <a:p>
            <a:r>
              <a:rPr lang="en-BE" sz="2400" dirty="0"/>
              <a:t>Major Takeaways:</a:t>
            </a:r>
          </a:p>
          <a:p>
            <a:pPr lvl="1"/>
            <a:r>
              <a:rPr lang="en-BE" sz="2000" dirty="0"/>
              <a:t>Disjoint clusters</a:t>
            </a:r>
          </a:p>
          <a:p>
            <a:pPr lvl="1"/>
            <a:r>
              <a:rPr lang="en-BE" sz="2000" dirty="0"/>
              <a:t>Lack of consistency across algorithms</a:t>
            </a:r>
          </a:p>
          <a:p>
            <a:pPr lvl="1"/>
            <a:r>
              <a:rPr lang="en-BE" sz="2000" dirty="0"/>
              <a:t>Lack of consistency across datasets</a:t>
            </a:r>
          </a:p>
          <a:p>
            <a:pPr lvl="1"/>
            <a:r>
              <a:rPr lang="en-BE" sz="2000" dirty="0"/>
              <a:t>Lack of consistency across classifiers</a:t>
            </a:r>
          </a:p>
          <a:p>
            <a:pPr lvl="1"/>
            <a:r>
              <a:rPr lang="en-BE" sz="2000" dirty="0"/>
              <a:t>Lack of linear correlations</a:t>
            </a:r>
          </a:p>
          <a:p>
            <a:endParaRPr lang="en-BE" sz="2400" dirty="0"/>
          </a:p>
          <a:p>
            <a:endParaRPr lang="en-B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B1105E-4C29-994E-8F86-66EDE1613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29</a:t>
            </a:fld>
            <a:endParaRPr lang="en-BE"/>
          </a:p>
        </p:txBody>
      </p: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698C4C53-38A3-F346-8AF6-1CF9DFF439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9432"/>
          <a:stretch/>
        </p:blipFill>
        <p:spPr>
          <a:xfrm>
            <a:off x="6688406" y="1673513"/>
            <a:ext cx="4665394" cy="4655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216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1DE59-9927-964D-9EEA-0D828038B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1A99A-4704-D049-A7CE-1E715394D7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8223"/>
            <a:ext cx="5051156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BE" sz="2400" dirty="0"/>
              <a:t>How much information is lost?</a:t>
            </a:r>
          </a:p>
          <a:p>
            <a:r>
              <a:rPr lang="en-BE" sz="2400" dirty="0"/>
              <a:t>Information Loss Metric</a:t>
            </a:r>
          </a:p>
          <a:p>
            <a:pPr lvl="1"/>
            <a:r>
              <a:rPr lang="en-BE" sz="2000" dirty="0"/>
              <a:t>used to quantify information loss in a dataset</a:t>
            </a:r>
          </a:p>
          <a:p>
            <a:r>
              <a:rPr lang="en-BE" sz="2400" dirty="0"/>
              <a:t>Supposed to help people understand quality of the anonymous data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6D373F-99A6-2940-8CC0-F4071D694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3</a:t>
            </a:fld>
            <a:endParaRPr lang="en-B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AFEEE2-FE31-6642-8389-CCA9DC311C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7155585" y="1690688"/>
            <a:ext cx="3409950" cy="1803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D7C98A-D81F-6E47-BB6C-1AA633C27B85}"/>
              </a:ext>
            </a:extLst>
          </p:cNvPr>
          <p:cNvSpPr txBox="1"/>
          <p:nvPr/>
        </p:nvSpPr>
        <p:spPr>
          <a:xfrm rot="19786616">
            <a:off x="7467189" y="2324501"/>
            <a:ext cx="2786743" cy="36933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BE" dirty="0"/>
              <a:t>Entropy Metric: 0.78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E67D29-F9C7-5F4D-B49E-A34EDF93A044}"/>
              </a:ext>
            </a:extLst>
          </p:cNvPr>
          <p:cNvSpPr txBox="1"/>
          <p:nvPr/>
        </p:nvSpPr>
        <p:spPr>
          <a:xfrm rot="19786616">
            <a:off x="7455465" y="1649617"/>
            <a:ext cx="2786743" cy="175432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BE" dirty="0"/>
              <a:t>Entropy Metric: 0.78</a:t>
            </a:r>
          </a:p>
          <a:p>
            <a:pPr algn="ctr"/>
            <a:r>
              <a:rPr lang="en-BE" dirty="0"/>
              <a:t>Classification Metric: 0.22</a:t>
            </a:r>
          </a:p>
          <a:p>
            <a:pPr algn="ctr"/>
            <a:r>
              <a:rPr lang="en-BE" dirty="0"/>
              <a:t>Distinguishability: 0.56</a:t>
            </a:r>
          </a:p>
          <a:p>
            <a:pPr algn="ctr"/>
            <a:r>
              <a:rPr lang="en-BE" dirty="0"/>
              <a:t>Ambiguity: 0.91</a:t>
            </a:r>
          </a:p>
          <a:p>
            <a:pPr algn="ctr"/>
            <a:endParaRPr lang="en-BE" dirty="0"/>
          </a:p>
          <a:p>
            <a:pPr algn="ctr"/>
            <a:r>
              <a:rPr lang="en-BE" dirty="0"/>
              <a:t>….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461B70-47FA-2C4F-9CF3-C110EF9D7C95}"/>
              </a:ext>
            </a:extLst>
          </p:cNvPr>
          <p:cNvSpPr/>
          <p:nvPr/>
        </p:nvSpPr>
        <p:spPr>
          <a:xfrm>
            <a:off x="838200" y="3911429"/>
            <a:ext cx="3341914" cy="480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BE" sz="2400" dirty="0"/>
              <a:t>Or 12 of them…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0784C25-DCCF-E442-8121-0BBBFF32C9F5}"/>
              </a:ext>
            </a:extLst>
          </p:cNvPr>
          <p:cNvSpPr txBox="1">
            <a:spLocks/>
          </p:cNvSpPr>
          <p:nvPr/>
        </p:nvSpPr>
        <p:spPr>
          <a:xfrm>
            <a:off x="838200" y="4391560"/>
            <a:ext cx="10515600" cy="2242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BE" sz="2400" dirty="0"/>
              <a:t>However, link between utility and information loss metrics is unclear</a:t>
            </a:r>
          </a:p>
          <a:p>
            <a:r>
              <a:rPr lang="en-GB" sz="2400" dirty="0"/>
              <a:t>A</a:t>
            </a:r>
            <a:r>
              <a:rPr lang="en-BE" sz="2400" dirty="0"/>
              <a:t>nd, hence, whether they’re as useful as believed</a:t>
            </a:r>
          </a:p>
          <a:p>
            <a:r>
              <a:rPr lang="en-BE" sz="2400" dirty="0"/>
              <a:t>Although an intuitive one, it remains an </a:t>
            </a:r>
            <a:r>
              <a:rPr lang="en-BE" sz="2400" b="1" dirty="0"/>
              <a:t>assumption</a:t>
            </a:r>
          </a:p>
        </p:txBody>
      </p:sp>
    </p:spTree>
    <p:extLst>
      <p:ext uri="{BB962C8B-B14F-4D97-AF65-F5344CB8AC3E}">
        <p14:creationId xmlns:p14="http://schemas.microsoft.com/office/powerpoint/2010/main" val="1049676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/>
      <p:bldP spid="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8EBF4-67DA-0049-8FB0-202BB2711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Analysis- Disjoint Clusters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E2294-DA65-8948-AF1D-F0E9105494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85019" cy="4351338"/>
          </a:xfrm>
        </p:spPr>
        <p:txBody>
          <a:bodyPr>
            <a:normAutofit/>
          </a:bodyPr>
          <a:lstStyle/>
          <a:p>
            <a:r>
              <a:rPr lang="en-BE" sz="2400" dirty="0"/>
              <a:t>Mondrian results for metrics very different to Dataflies</a:t>
            </a:r>
          </a:p>
          <a:p>
            <a:endParaRPr lang="en-BE" sz="2000" dirty="0"/>
          </a:p>
          <a:p>
            <a:r>
              <a:rPr lang="en-BE" sz="2400" dirty="0"/>
              <a:t>Major overlap between the two dataflys on both metrics and utilities</a:t>
            </a:r>
          </a:p>
          <a:p>
            <a:pPr lvl="1"/>
            <a:r>
              <a:rPr lang="en-BE" sz="2000" dirty="0"/>
              <a:t>Data degradation too large for Datafly</a:t>
            </a:r>
          </a:p>
          <a:p>
            <a:pPr lvl="1"/>
            <a:r>
              <a:rPr lang="en-GB" sz="2000" dirty="0"/>
              <a:t>A</a:t>
            </a:r>
            <a:r>
              <a:rPr lang="en-BE" sz="2000" dirty="0"/>
              <a:t>ttribute choice: binary attributes are left over</a:t>
            </a:r>
          </a:p>
          <a:p>
            <a:pPr lvl="1"/>
            <a:endParaRPr lang="en-BE" sz="2000" dirty="0"/>
          </a:p>
          <a:p>
            <a:r>
              <a:rPr lang="en-BE" sz="2400" dirty="0"/>
              <a:t>For all further analysis, we condition our data on algorithm used</a:t>
            </a:r>
          </a:p>
          <a:p>
            <a:endParaRPr lang="en-BE" sz="2400" dirty="0"/>
          </a:p>
          <a:p>
            <a:endParaRPr lang="en-B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CD1FD1-709D-A74E-83E1-B1D474EE1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30</a:t>
            </a:fld>
            <a:endParaRPr lang="en-BE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1362CB7-C1BC-AF4B-B8DE-4D75EBD0C432}"/>
              </a:ext>
            </a:extLst>
          </p:cNvPr>
          <p:cNvGrpSpPr/>
          <p:nvPr/>
        </p:nvGrpSpPr>
        <p:grpSpPr>
          <a:xfrm>
            <a:off x="8240501" y="3679520"/>
            <a:ext cx="2984405" cy="2873546"/>
            <a:chOff x="7979261" y="3195137"/>
            <a:chExt cx="3506887" cy="3421549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90A6001-5E05-824D-A551-31EB175277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79261" y="3350858"/>
              <a:ext cx="3506887" cy="3073683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572954D-9374-6048-AB64-009CA5603776}"/>
                </a:ext>
              </a:extLst>
            </p:cNvPr>
            <p:cNvSpPr txBox="1"/>
            <p:nvPr/>
          </p:nvSpPr>
          <p:spPr>
            <a:xfrm>
              <a:off x="8922642" y="6247354"/>
              <a:ext cx="16201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k</a:t>
              </a:r>
              <a:r>
                <a:rPr lang="en-BE" dirty="0"/>
                <a:t>nn_pca_auroc</a:t>
              </a:r>
            </a:p>
          </p:txBody>
        </p:sp>
        <p:pic>
          <p:nvPicPr>
            <p:cNvPr id="12" name="Content Placeholder 5">
              <a:extLst>
                <a:ext uri="{FF2B5EF4-FFF2-40B4-BE49-F238E27FC236}">
                  <a16:creationId xmlns:a16="http://schemas.microsoft.com/office/drawing/2014/main" id="{FC0BB5B0-5C0B-7C42-A311-FD1A47A963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90841"/>
            <a:stretch/>
          </p:blipFill>
          <p:spPr>
            <a:xfrm>
              <a:off x="8055384" y="3195137"/>
              <a:ext cx="315414" cy="3406464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A710E73-E85D-3A43-BE18-2938DCD65120}"/>
                </a:ext>
              </a:extLst>
            </p:cNvPr>
            <p:cNvSpPr txBox="1"/>
            <p:nvPr/>
          </p:nvSpPr>
          <p:spPr>
            <a:xfrm>
              <a:off x="8780263" y="3196977"/>
              <a:ext cx="1904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BE" dirty="0"/>
                <a:t>Measured Utilities</a:t>
              </a:r>
              <a:endParaRPr lang="en-BE" dirty="0"/>
            </a:p>
          </p:txBody>
        </p:sp>
      </p:grp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8071C708-F0DA-2F4D-B077-2E3A6F0740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0501" y="453175"/>
            <a:ext cx="2984405" cy="295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9179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40750-831B-D941-92BB-38A68CF91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Separation by Algorithm Used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CB043F9-C33E-7541-81C0-84C0075AA6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4150" y="1598754"/>
            <a:ext cx="6843700" cy="475759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0644F7-24EC-444B-9FE7-59246CC52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31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2127042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70FA8-3723-B44B-A187-95E44EBEE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Analysis- Consistency for Datasets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EA2B22D-09C4-7B48-BFA0-696B822CDF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753281"/>
            <a:ext cx="6193971" cy="4351338"/>
          </a:xfrm>
        </p:spPr>
        <p:txBody>
          <a:bodyPr>
            <a:normAutofit/>
          </a:bodyPr>
          <a:lstStyle/>
          <a:p>
            <a:r>
              <a:rPr lang="en-BE" sz="2400" dirty="0"/>
              <a:t>ilm metric on k-Nearest Neighbour (AUROC)</a:t>
            </a:r>
          </a:p>
          <a:p>
            <a:endParaRPr lang="en-BE" sz="2400" dirty="0"/>
          </a:p>
          <a:p>
            <a:r>
              <a:rPr lang="en-BE" sz="2400" dirty="0"/>
              <a:t>Very different trends across the datasets</a:t>
            </a:r>
          </a:p>
          <a:p>
            <a:endParaRPr lang="en-BE" sz="2400" dirty="0"/>
          </a:p>
          <a:p>
            <a:r>
              <a:rPr lang="en-BE" sz="2400" dirty="0"/>
              <a:t>Reduce usability of the metric in question because you need to know the trend on the dataset…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5E6368-AC68-374D-B3F9-AD9A72425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32</a:t>
            </a:fld>
            <a:endParaRPr lang="en-BE"/>
          </a:p>
        </p:txBody>
      </p: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47A98EA6-A5EF-3543-9F8B-32242D0D1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4245" y="1753280"/>
            <a:ext cx="4059555" cy="39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8183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70FA8-3723-B44B-A187-95E44EBEE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Analysis- Consistency for Classifiers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E96110-0AFB-E84A-B96E-A4D84EDC2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14855"/>
          </a:xfrm>
        </p:spPr>
        <p:txBody>
          <a:bodyPr/>
          <a:lstStyle/>
          <a:p>
            <a:r>
              <a:rPr lang="en-BE" dirty="0"/>
              <a:t>Similar analysis as for datasets</a:t>
            </a:r>
          </a:p>
          <a:p>
            <a:r>
              <a:rPr lang="en-GB" dirty="0"/>
              <a:t>Example</a:t>
            </a:r>
            <a:r>
              <a:rPr lang="en-BE" dirty="0"/>
              <a:t>: Squared Distance Error metric, across classifiers</a:t>
            </a:r>
          </a:p>
          <a:p>
            <a:r>
              <a:rPr lang="en-BE" dirty="0"/>
              <a:t>No consistency; metrics are classifier dependent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5E6368-AC68-374D-B3F9-AD9A72425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33</a:t>
            </a:fld>
            <a:endParaRPr lang="en-BE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84843CD8-C839-6047-9DAD-F8DF26551C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2"/>
          <a:stretch/>
        </p:blipFill>
        <p:spPr>
          <a:xfrm>
            <a:off x="838200" y="4063366"/>
            <a:ext cx="10614067" cy="2014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4793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A0D34-A658-524A-AFAE-192ED1B54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Analysis- No Correlations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7D4699C-11C8-EE48-A366-9E234CD69D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80283"/>
          </a:xfrm>
        </p:spPr>
        <p:txBody>
          <a:bodyPr>
            <a:normAutofit lnSpcReduction="10000"/>
          </a:bodyPr>
          <a:lstStyle/>
          <a:p>
            <a:r>
              <a:rPr lang="en-BE" dirty="0"/>
              <a:t>Even semi-consistent metrics… don’t have correlation</a:t>
            </a:r>
          </a:p>
          <a:p>
            <a:r>
              <a:rPr lang="en-GB" dirty="0"/>
              <a:t>E</a:t>
            </a:r>
            <a:r>
              <a:rPr lang="en-BE" dirty="0"/>
              <a:t>xample: Vertical lines for diameter metric</a:t>
            </a:r>
          </a:p>
          <a:p>
            <a:r>
              <a:rPr lang="en-BE" dirty="0">
                <a:sym typeface="Wingdings" pitchFamily="2" charset="2"/>
              </a:rPr>
              <a:t>Metrics not influenced by utility…</a:t>
            </a:r>
            <a:endParaRPr lang="en-B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C8B190-1165-134B-B6E0-8D51E6E76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34</a:t>
            </a:fld>
            <a:endParaRPr lang="en-BE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15A0D97-A041-7A43-92BE-FFD963E3EE58}"/>
              </a:ext>
            </a:extLst>
          </p:cNvPr>
          <p:cNvGrpSpPr/>
          <p:nvPr/>
        </p:nvGrpSpPr>
        <p:grpSpPr>
          <a:xfrm>
            <a:off x="711591" y="4490401"/>
            <a:ext cx="10768818" cy="2103388"/>
            <a:chOff x="711591" y="4490401"/>
            <a:chExt cx="10768818" cy="2103388"/>
          </a:xfrm>
        </p:grpSpPr>
        <p:pic>
          <p:nvPicPr>
            <p:cNvPr id="8" name="Content Placeholder 5">
              <a:extLst>
                <a:ext uri="{FF2B5EF4-FFF2-40B4-BE49-F238E27FC236}">
                  <a16:creationId xmlns:a16="http://schemas.microsoft.com/office/drawing/2014/main" id="{EA0F443B-DAAF-B54A-8238-46213A4E8D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1591" y="4490401"/>
              <a:ext cx="10515600" cy="1708464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55E7A02-1D90-B041-9035-43A98EE3C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51143" y="6118911"/>
              <a:ext cx="10429266" cy="4748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57817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B0E93-4308-2A43-9B5D-C9BCB6257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Analysis- Average Effect Sizes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8DC2290-ADC1-9F4E-8BE2-E5A2D136D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84405" cy="4351338"/>
          </a:xfrm>
        </p:spPr>
        <p:txBody>
          <a:bodyPr>
            <a:normAutofit fontScale="92500"/>
          </a:bodyPr>
          <a:lstStyle/>
          <a:p>
            <a:r>
              <a:rPr lang="en-BE" dirty="0"/>
              <a:t>Taking the average effect size of the metrics when used as predictors for utility measures</a:t>
            </a:r>
          </a:p>
          <a:p>
            <a:endParaRPr lang="en-BE" dirty="0"/>
          </a:p>
          <a:p>
            <a:r>
              <a:rPr lang="en-BE" dirty="0"/>
              <a:t>Very large confidence intervals</a:t>
            </a:r>
          </a:p>
          <a:p>
            <a:endParaRPr lang="en-BE" dirty="0"/>
          </a:p>
          <a:p>
            <a:r>
              <a:rPr lang="en-GB" dirty="0"/>
              <a:t>D</a:t>
            </a:r>
            <a:r>
              <a:rPr lang="en-BE" dirty="0"/>
              <a:t>iscernibility and average equivalence class size both perform well and rely on the size of equivalence classes</a:t>
            </a:r>
          </a:p>
          <a:p>
            <a:endParaRPr lang="en-B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326534-89D5-4448-8642-10549B363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35</a:t>
            </a:fld>
            <a:endParaRPr lang="en-BE"/>
          </a:p>
        </p:txBody>
      </p: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15588903-5EDF-324A-B5F0-371708ADD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4628" y="1825625"/>
            <a:ext cx="543917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6868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2A135-1785-BC4B-AC38-25A6314E5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C08F1-5194-5947-A1B6-50547BAA94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E" dirty="0"/>
              <a:t>What have we seen so far?</a:t>
            </a:r>
          </a:p>
          <a:p>
            <a:pPr lvl="1"/>
            <a:r>
              <a:rPr lang="en-BE" dirty="0"/>
              <a:t>Very little consistency</a:t>
            </a:r>
          </a:p>
          <a:p>
            <a:pPr lvl="1"/>
            <a:r>
              <a:rPr lang="en-BE" dirty="0"/>
              <a:t>For the metrics that did have some, no correlation</a:t>
            </a:r>
          </a:p>
          <a:p>
            <a:pPr lvl="1"/>
            <a:r>
              <a:rPr lang="en-GB" dirty="0"/>
              <a:t>N</a:t>
            </a:r>
            <a:r>
              <a:rPr lang="en-BE" dirty="0"/>
              <a:t>o convincing results from the average effect sizes</a:t>
            </a:r>
          </a:p>
          <a:p>
            <a:pPr lvl="1"/>
            <a:endParaRPr lang="en-BE" dirty="0"/>
          </a:p>
          <a:p>
            <a:r>
              <a:rPr lang="en-BE" dirty="0"/>
              <a:t>Propose a more intuitive method to assess utility</a:t>
            </a:r>
          </a:p>
          <a:p>
            <a:pPr lvl="1"/>
            <a:r>
              <a:rPr lang="en-BE" dirty="0"/>
              <a:t>Given two anonymous datasets, can an analyst use a single metric to pick out the dataset that has the most utility?</a:t>
            </a:r>
          </a:p>
          <a:p>
            <a:pPr lvl="1"/>
            <a:r>
              <a:rPr lang="en-BE" dirty="0"/>
              <a:t>Very common situation (eg. Arx platform)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668542-5939-C94F-8279-65717769D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36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918462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00939-79A8-9B4A-ACA6-54613A7E5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1v1- Individual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162FA-3FDC-DD4A-934D-F272E9D79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BE" sz="2400" dirty="0"/>
              <a:t>Per combination of algorithm, dataset, and utility measure </a:t>
            </a:r>
          </a:p>
          <a:p>
            <a:pPr lvl="1"/>
            <a:r>
              <a:rPr lang="en-BE" sz="2000" dirty="0"/>
              <a:t>Take 1000 pairs of datasets</a:t>
            </a:r>
          </a:p>
          <a:p>
            <a:pPr lvl="1"/>
            <a:r>
              <a:rPr lang="en-BE" sz="2000" dirty="0"/>
              <a:t>Out of the two datasets, how often we can correctly pick the one with most utility by a single metric?</a:t>
            </a:r>
          </a:p>
          <a:p>
            <a:endParaRPr lang="en-BE" sz="2400" dirty="0"/>
          </a:p>
          <a:p>
            <a:endParaRPr lang="en-BE" sz="2400" dirty="0"/>
          </a:p>
          <a:p>
            <a:endParaRPr lang="en-BE" sz="2400" dirty="0"/>
          </a:p>
          <a:p>
            <a:endParaRPr lang="en-BE" sz="2400" dirty="0"/>
          </a:p>
          <a:p>
            <a:r>
              <a:rPr lang="en-BE" sz="2400" dirty="0"/>
              <a:t>Compared to the baseline of a random choice, these aren’t very good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1B65BC-7F38-7D47-8EF8-8AB209909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37</a:t>
            </a:fld>
            <a:endParaRPr lang="en-B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ABAF50-736C-A446-9783-312B39AD4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682" y="3515573"/>
            <a:ext cx="10912636" cy="1252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7339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198F5-AE75-D549-B50A-E0997B904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BE" b="1" spc="600" dirty="0"/>
              <a:t>PROJECT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941986-CBD2-314B-8DEC-A2AFB793B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38</a:t>
            </a:fld>
            <a:endParaRPr lang="en-BE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DA84D98-3F7F-4049-87E9-F1175C273760}"/>
              </a:ext>
            </a:extLst>
          </p:cNvPr>
          <p:cNvGrpSpPr/>
          <p:nvPr/>
        </p:nvGrpSpPr>
        <p:grpSpPr>
          <a:xfrm>
            <a:off x="2205317" y="3034145"/>
            <a:ext cx="3055172" cy="789709"/>
            <a:chOff x="1039091" y="3034145"/>
            <a:chExt cx="2826327" cy="789709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F0F4259D-CD3F-8F42-A5D2-A350066D752E}"/>
                </a:ext>
              </a:extLst>
            </p:cNvPr>
            <p:cNvSpPr/>
            <p:nvPr/>
          </p:nvSpPr>
          <p:spPr>
            <a:xfrm>
              <a:off x="1039091" y="3034145"/>
              <a:ext cx="282632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4A1A75D-4080-284D-A280-FC25966B38C6}"/>
                </a:ext>
              </a:extLst>
            </p:cNvPr>
            <p:cNvSpPr txBox="1"/>
            <p:nvPr/>
          </p:nvSpPr>
          <p:spPr>
            <a:xfrm>
              <a:off x="1071820" y="3147475"/>
              <a:ext cx="276086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Batch K-Anonymizations using different hyper-parameters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331B80B-1488-424E-A987-E7C0E2ECB6A3}"/>
              </a:ext>
            </a:extLst>
          </p:cNvPr>
          <p:cNvGrpSpPr/>
          <p:nvPr/>
        </p:nvGrpSpPr>
        <p:grpSpPr>
          <a:xfrm>
            <a:off x="5981251" y="4019026"/>
            <a:ext cx="2377440" cy="720000"/>
            <a:chOff x="1039091" y="3034145"/>
            <a:chExt cx="2826327" cy="72000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693D1B0F-C73B-4D4A-8409-84B39EC8694F}"/>
                </a:ext>
              </a:extLst>
            </p:cNvPr>
            <p:cNvSpPr/>
            <p:nvPr/>
          </p:nvSpPr>
          <p:spPr>
            <a:xfrm>
              <a:off x="1039091" y="3034145"/>
              <a:ext cx="2826327" cy="720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 sz="160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AD43E9D-D7DE-ED47-A26E-B569290F173F}"/>
                </a:ext>
              </a:extLst>
            </p:cNvPr>
            <p:cNvSpPr txBox="1"/>
            <p:nvPr/>
          </p:nvSpPr>
          <p:spPr>
            <a:xfrm>
              <a:off x="1378528" y="3200314"/>
              <a:ext cx="21474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Measure Metrics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7C30A7F-5055-064A-AABF-AEC30E134E04}"/>
              </a:ext>
            </a:extLst>
          </p:cNvPr>
          <p:cNvGrpSpPr/>
          <p:nvPr/>
        </p:nvGrpSpPr>
        <p:grpSpPr>
          <a:xfrm>
            <a:off x="9243972" y="2679593"/>
            <a:ext cx="2109828" cy="1300189"/>
            <a:chOff x="1039089" y="3034145"/>
            <a:chExt cx="4215189" cy="789709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0008B70C-FFD2-EC47-AAF0-5F7EAD292047}"/>
                </a:ext>
              </a:extLst>
            </p:cNvPr>
            <p:cNvSpPr/>
            <p:nvPr/>
          </p:nvSpPr>
          <p:spPr>
            <a:xfrm>
              <a:off x="1039091" y="3034145"/>
              <a:ext cx="421518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 sz="160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B62FF6-D17E-AB46-A8D4-34EEE88C133A}"/>
                </a:ext>
              </a:extLst>
            </p:cNvPr>
            <p:cNvSpPr txBox="1"/>
            <p:nvPr/>
          </p:nvSpPr>
          <p:spPr>
            <a:xfrm>
              <a:off x="1039089" y="3167289"/>
              <a:ext cx="4183449" cy="5047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Analysing dataset utility against metrics and </a:t>
              </a:r>
              <a:r>
                <a:rPr lang="en-BE" sz="1600" b="1" dirty="0"/>
                <a:t>meta-metrics</a:t>
              </a:r>
            </a:p>
          </p:txBody>
        </p:sp>
      </p:grp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4BDF9503-0976-C84D-9A85-517ED5F0271E}"/>
              </a:ext>
            </a:extLst>
          </p:cNvPr>
          <p:cNvCxnSpPr>
            <a:cxnSpLocks/>
            <a:stCxn id="4" idx="3"/>
            <a:endCxn id="37" idx="1"/>
          </p:cNvCxnSpPr>
          <p:nvPr/>
        </p:nvCxnSpPr>
        <p:spPr>
          <a:xfrm flipV="1">
            <a:off x="5260489" y="2437152"/>
            <a:ext cx="720763" cy="9918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0717B999-7DED-2A44-8EBF-CD67E6FCC69D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>
            <a:off x="5260489" y="3429000"/>
            <a:ext cx="720762" cy="95002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22AD212B-7F52-ED4C-948E-A17CC102AB7F}"/>
              </a:ext>
            </a:extLst>
          </p:cNvPr>
          <p:cNvCxnSpPr>
            <a:cxnSpLocks/>
            <a:stCxn id="37" idx="3"/>
            <a:endCxn id="16" idx="1"/>
          </p:cNvCxnSpPr>
          <p:nvPr/>
        </p:nvCxnSpPr>
        <p:spPr>
          <a:xfrm>
            <a:off x="8358692" y="2437152"/>
            <a:ext cx="885281" cy="89253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12F94EE3-12AD-6642-86A5-A64705C4E356}"/>
              </a:ext>
            </a:extLst>
          </p:cNvPr>
          <p:cNvCxnSpPr>
            <a:cxnSpLocks/>
            <a:stCxn id="11" idx="3"/>
            <a:endCxn id="16" idx="1"/>
          </p:cNvCxnSpPr>
          <p:nvPr/>
        </p:nvCxnSpPr>
        <p:spPr>
          <a:xfrm flipV="1">
            <a:off x="8358691" y="3329688"/>
            <a:ext cx="885282" cy="104933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E833890-FDEF-D141-A3F4-66C795333EB1}"/>
              </a:ext>
            </a:extLst>
          </p:cNvPr>
          <p:cNvGrpSpPr/>
          <p:nvPr/>
        </p:nvGrpSpPr>
        <p:grpSpPr>
          <a:xfrm>
            <a:off x="5981252" y="2044752"/>
            <a:ext cx="2377440" cy="784800"/>
            <a:chOff x="1039091" y="3034145"/>
            <a:chExt cx="2826327" cy="789709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AF2CCCF8-29A3-9045-8751-D50B0C1DD669}"/>
                </a:ext>
              </a:extLst>
            </p:cNvPr>
            <p:cNvSpPr/>
            <p:nvPr/>
          </p:nvSpPr>
          <p:spPr>
            <a:xfrm>
              <a:off x="1039091" y="3034145"/>
              <a:ext cx="282632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 sz="160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4DE9079-4E4B-DA4E-90B9-31A08E954D9B}"/>
                </a:ext>
              </a:extLst>
            </p:cNvPr>
            <p:cNvSpPr txBox="1"/>
            <p:nvPr/>
          </p:nvSpPr>
          <p:spPr>
            <a:xfrm>
              <a:off x="1378527" y="3240302"/>
              <a:ext cx="2147455" cy="3406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Measure Utilities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C5AB4C7-CAF6-DC41-8006-520EC17E4101}"/>
              </a:ext>
            </a:extLst>
          </p:cNvPr>
          <p:cNvGrpSpPr/>
          <p:nvPr/>
        </p:nvGrpSpPr>
        <p:grpSpPr>
          <a:xfrm>
            <a:off x="650195" y="3034145"/>
            <a:ext cx="1207081" cy="789709"/>
            <a:chOff x="1039091" y="3034145"/>
            <a:chExt cx="2826327" cy="789709"/>
          </a:xfrm>
        </p:grpSpPr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8C5B3C64-9A0B-E94E-9AAF-4BF16541E69F}"/>
                </a:ext>
              </a:extLst>
            </p:cNvPr>
            <p:cNvSpPr/>
            <p:nvPr/>
          </p:nvSpPr>
          <p:spPr>
            <a:xfrm>
              <a:off x="1039091" y="3034145"/>
              <a:ext cx="2826327" cy="78970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8729098-0BEB-E444-8D97-85530F31D950}"/>
                </a:ext>
              </a:extLst>
            </p:cNvPr>
            <p:cNvSpPr txBox="1"/>
            <p:nvPr/>
          </p:nvSpPr>
          <p:spPr>
            <a:xfrm>
              <a:off x="1378527" y="3244333"/>
              <a:ext cx="214745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E" sz="1600" dirty="0"/>
                <a:t>Datasets</a:t>
              </a: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25DE622-1F2E-4E48-B597-3E21C1B5277A}"/>
              </a:ext>
            </a:extLst>
          </p:cNvPr>
          <p:cNvCxnSpPr>
            <a:stCxn id="27" idx="3"/>
            <a:endCxn id="4" idx="1"/>
          </p:cNvCxnSpPr>
          <p:nvPr/>
        </p:nvCxnSpPr>
        <p:spPr>
          <a:xfrm>
            <a:off x="1857276" y="3429000"/>
            <a:ext cx="3480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FA9775A0-ADC3-D542-9A7E-3FEAEBA0AE90}"/>
              </a:ext>
            </a:extLst>
          </p:cNvPr>
          <p:cNvSpPr/>
          <p:nvPr/>
        </p:nvSpPr>
        <p:spPr>
          <a:xfrm>
            <a:off x="527538" y="1666030"/>
            <a:ext cx="5423319" cy="4003963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>
                <a:alpha val="3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024499C-1F33-9541-99D1-88286AB501C9}"/>
              </a:ext>
            </a:extLst>
          </p:cNvPr>
          <p:cNvSpPr/>
          <p:nvPr/>
        </p:nvSpPr>
        <p:spPr>
          <a:xfrm>
            <a:off x="5634751" y="1690688"/>
            <a:ext cx="3593333" cy="4578265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>
                <a:alpha val="3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3106638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5CBD5-4561-1747-8B86-E11BA8319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Meta-Metrics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36777-E20A-2047-AFE7-603D729C3C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BE" sz="2400" dirty="0"/>
              <a:t>As we see them, metrics not very predictive</a:t>
            </a:r>
          </a:p>
          <a:p>
            <a:endParaRPr lang="en-BE" sz="2400" dirty="0"/>
          </a:p>
          <a:p>
            <a:r>
              <a:rPr lang="en-BE" sz="2400" dirty="0"/>
              <a:t>What if we don’t know </a:t>
            </a:r>
            <a:r>
              <a:rPr lang="en-BE" sz="2400" b="1" dirty="0"/>
              <a:t>how</a:t>
            </a:r>
            <a:r>
              <a:rPr lang="en-BE" sz="2400" dirty="0"/>
              <a:t> to use the metrics and they actually do contain information on utility?</a:t>
            </a:r>
          </a:p>
          <a:p>
            <a:endParaRPr lang="en-BE" sz="2400" dirty="0"/>
          </a:p>
          <a:p>
            <a:r>
              <a:rPr lang="en-GB" sz="2400" dirty="0"/>
              <a:t>Next step: Can we show that metrics, used at their most powerful, still aren’t useful?</a:t>
            </a:r>
            <a:endParaRPr lang="en-BE" sz="2400" dirty="0"/>
          </a:p>
          <a:p>
            <a:endParaRPr lang="en-BE" sz="2400" dirty="0"/>
          </a:p>
          <a:p>
            <a:endParaRPr lang="en-B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DBC90A-D6DE-2545-B0E4-157ACB7D5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39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219296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425E9-B2D4-3F4B-949D-0634C4884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5C0E4-4103-0C4D-A07F-2D079ABD88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BE" sz="2400" dirty="0"/>
          </a:p>
          <a:p>
            <a:r>
              <a:rPr lang="en-BE" sz="2400" dirty="0"/>
              <a:t>Hence, our question:</a:t>
            </a:r>
          </a:p>
          <a:p>
            <a:pPr marL="0" indent="0">
              <a:buNone/>
            </a:pPr>
            <a:endParaRPr lang="en-B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5DE555-B983-544C-B632-518F0CD3D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4</a:t>
            </a:fld>
            <a:endParaRPr lang="en-B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0E92469-BE45-9C45-8119-6F50F75B3A18}"/>
                  </a:ext>
                </a:extLst>
              </p:cNvPr>
              <p:cNvSpPr txBox="1"/>
              <p:nvPr/>
            </p:nvSpPr>
            <p:spPr>
              <a:xfrm>
                <a:off x="2120685" y="3429000"/>
                <a:ext cx="7950630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BE" sz="3200" dirty="0"/>
                  <a:t>Are information loss metrics good measures of utility in </a:t>
                </a:r>
                <a14:m>
                  <m:oMath xmlns:m="http://schemas.openxmlformats.org/officeDocument/2006/math">
                    <m:r>
                      <a:rPr lang="nl-BE" sz="32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BE" sz="3200" dirty="0"/>
                  <a:t>-anonymous datasets?</a:t>
                </a: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0E92469-BE45-9C45-8119-6F50F75B3A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0685" y="3429000"/>
                <a:ext cx="7950630" cy="1077218"/>
              </a:xfrm>
              <a:prstGeom prst="rect">
                <a:avLst/>
              </a:prstGeom>
              <a:blipFill>
                <a:blip r:embed="rId2"/>
                <a:stretch>
                  <a:fillRect l="-1435" t="-5814" r="-2552" b="-15116"/>
                </a:stretch>
              </a:blipFill>
            </p:spPr>
            <p:txBody>
              <a:bodyPr/>
              <a:lstStyle/>
              <a:p>
                <a:r>
                  <a:rPr lang="en-B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88256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09501-98C8-9A40-B74A-EB7F0B045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Meta-Metrics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87822-1820-AF4E-BD76-871C68CE6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BE" sz="2400" dirty="0"/>
              <a:t>We use Auto-Sklearn, to </a:t>
            </a:r>
          </a:p>
          <a:p>
            <a:pPr lvl="1"/>
            <a:r>
              <a:rPr lang="en-BE" sz="2000" dirty="0"/>
              <a:t>Train an ensemble model per combination of dataset, algo, utility measure</a:t>
            </a:r>
          </a:p>
          <a:p>
            <a:pPr lvl="1"/>
            <a:r>
              <a:rPr lang="en-BE" sz="2000" dirty="0"/>
              <a:t>Train for 24 hours</a:t>
            </a:r>
          </a:p>
          <a:p>
            <a:pPr lvl="1"/>
            <a:endParaRPr lang="en-BE" sz="2000" dirty="0"/>
          </a:p>
          <a:p>
            <a:pPr lvl="1"/>
            <a:endParaRPr lang="en-BE" sz="2000" dirty="0"/>
          </a:p>
          <a:p>
            <a:pPr lvl="1"/>
            <a:endParaRPr lang="en-BE" sz="2000" dirty="0"/>
          </a:p>
          <a:p>
            <a:pPr lvl="1"/>
            <a:endParaRPr lang="en-BE" sz="2000" dirty="0"/>
          </a:p>
          <a:p>
            <a:pPr lvl="1"/>
            <a:endParaRPr lang="en-BE" sz="2000" dirty="0"/>
          </a:p>
          <a:p>
            <a:pPr lvl="1"/>
            <a:endParaRPr lang="en-BE" sz="2000" dirty="0"/>
          </a:p>
          <a:p>
            <a:pPr lvl="1"/>
            <a:endParaRPr lang="en-BE" sz="2000" dirty="0"/>
          </a:p>
          <a:p>
            <a:r>
              <a:rPr lang="en-BE" sz="2400" dirty="0"/>
              <a:t>Model’s utility prediction is “Meta-Metric”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AE640-3015-F448-A2BE-E0878516F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40</a:t>
            </a:fld>
            <a:endParaRPr lang="en-B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ACD8A5-8100-E444-8AE8-7083FAB25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796" y="6046146"/>
            <a:ext cx="6660889" cy="811854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A7D42F8-7A85-3B49-A6BF-3BDAC4DA23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7717337"/>
              </p:ext>
            </p:extLst>
          </p:nvPr>
        </p:nvGraphicFramePr>
        <p:xfrm>
          <a:off x="1940315" y="3140902"/>
          <a:ext cx="7131662" cy="1609239"/>
        </p:xfrm>
        <a:graphic>
          <a:graphicData uri="http://schemas.openxmlformats.org/drawingml/2006/table">
            <a:tbl>
              <a:tblPr/>
              <a:tblGrid>
                <a:gridCol w="1240802">
                  <a:extLst>
                    <a:ext uri="{9D8B030D-6E8A-4147-A177-3AD203B41FA5}">
                      <a16:colId xmlns:a16="http://schemas.microsoft.com/office/drawing/2014/main" val="2347103960"/>
                    </a:ext>
                  </a:extLst>
                </a:gridCol>
                <a:gridCol w="1240802">
                  <a:extLst>
                    <a:ext uri="{9D8B030D-6E8A-4147-A177-3AD203B41FA5}">
                      <a16:colId xmlns:a16="http://schemas.microsoft.com/office/drawing/2014/main" val="2905872075"/>
                    </a:ext>
                  </a:extLst>
                </a:gridCol>
                <a:gridCol w="1240802">
                  <a:extLst>
                    <a:ext uri="{9D8B030D-6E8A-4147-A177-3AD203B41FA5}">
                      <a16:colId xmlns:a16="http://schemas.microsoft.com/office/drawing/2014/main" val="1322790327"/>
                    </a:ext>
                  </a:extLst>
                </a:gridCol>
                <a:gridCol w="853946">
                  <a:extLst>
                    <a:ext uri="{9D8B030D-6E8A-4147-A177-3AD203B41FA5}">
                      <a16:colId xmlns:a16="http://schemas.microsoft.com/office/drawing/2014/main" val="3335115677"/>
                    </a:ext>
                  </a:extLst>
                </a:gridCol>
                <a:gridCol w="1240077">
                  <a:extLst>
                    <a:ext uri="{9D8B030D-6E8A-4147-A177-3AD203B41FA5}">
                      <a16:colId xmlns:a16="http://schemas.microsoft.com/office/drawing/2014/main" val="1956064399"/>
                    </a:ext>
                  </a:extLst>
                </a:gridCol>
                <a:gridCol w="1315233">
                  <a:extLst>
                    <a:ext uri="{9D8B030D-6E8A-4147-A177-3AD203B41FA5}">
                      <a16:colId xmlns:a16="http://schemas.microsoft.com/office/drawing/2014/main" val="2495954491"/>
                    </a:ext>
                  </a:extLst>
                </a:gridCol>
              </a:tblGrid>
              <a:tr h="238191">
                <a:tc>
                  <a:txBody>
                    <a:bodyPr/>
                    <a:lstStyle/>
                    <a:p>
                      <a:r>
                        <a:rPr lang="en-GB" sz="10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entropy</a:t>
                      </a:r>
                      <a:endParaRPr lang="en-GB" sz="1000">
                        <a:effectLst/>
                      </a:endParaRPr>
                    </a:p>
                  </a:txBody>
                  <a:tcPr marL="14524" marR="14524" marT="14524" marB="1452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b="1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cm</a:t>
                      </a:r>
                      <a:endParaRPr lang="en-GB" sz="1000" dirty="0">
                        <a:effectLst/>
                      </a:endParaRPr>
                    </a:p>
                  </a:txBody>
                  <a:tcPr marL="14524" marR="14524" marT="14524" marB="1452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b="1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dm</a:t>
                      </a:r>
                      <a:endParaRPr lang="en-GB" sz="1000" dirty="0">
                        <a:effectLst/>
                      </a:endParaRPr>
                    </a:p>
                  </a:txBody>
                  <a:tcPr marL="14524" marR="14524" marT="14524" marB="1452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effectLst/>
                        </a:rPr>
                        <a:t>….</a:t>
                      </a:r>
                    </a:p>
                  </a:txBody>
                  <a:tcPr marL="14524" marR="14524" marT="14524" marB="1452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b="1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granularity</a:t>
                      </a:r>
                      <a:endParaRPr lang="en-GB" sz="1000" dirty="0">
                        <a:effectLst/>
                      </a:endParaRPr>
                    </a:p>
                  </a:txBody>
                  <a:tcPr marL="14524" marR="14524" marT="14524" marB="1452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1B2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b="1" dirty="0" err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dse</a:t>
                      </a:r>
                      <a:endParaRPr lang="en-GB" sz="1000" dirty="0">
                        <a:effectLst/>
                      </a:endParaRPr>
                    </a:p>
                  </a:txBody>
                  <a:tcPr marL="14524" marR="14524" marT="14524" marB="1452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1B2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138975"/>
                  </a:ext>
                </a:extLst>
              </a:tr>
              <a:tr h="342762">
                <a:tc>
                  <a:txBody>
                    <a:bodyPr/>
                    <a:lstStyle/>
                    <a:p>
                      <a:r>
                        <a:rPr lang="en-BE" sz="9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0.7714513422075117</a:t>
                      </a:r>
                      <a:endParaRPr lang="en-BE" sz="900" dirty="0">
                        <a:effectLst/>
                      </a:endParaRPr>
                    </a:p>
                  </a:txBody>
                  <a:tcPr marL="14524" marR="14524" marT="14524" marB="1452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BE" sz="9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0.5641547861507128</a:t>
                      </a:r>
                      <a:endParaRPr lang="en-BE" sz="900" dirty="0">
                        <a:effectLst/>
                      </a:endParaRPr>
                    </a:p>
                  </a:txBody>
                  <a:tcPr marL="14524" marR="14524" marT="14524" marB="1452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BE" sz="9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0.3333333333333333</a:t>
                      </a:r>
                      <a:endParaRPr lang="en-BE" sz="900" dirty="0">
                        <a:effectLst/>
                      </a:endParaRPr>
                    </a:p>
                  </a:txBody>
                  <a:tcPr marL="14524" marR="14524" marT="14524" marB="1452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BE" sz="900">
                        <a:effectLst/>
                      </a:endParaRPr>
                    </a:p>
                  </a:txBody>
                  <a:tcPr marL="14524" marR="14524" marT="14524" marB="1452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BE" sz="9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0.19047619047619047</a:t>
                      </a:r>
                      <a:endParaRPr lang="en-BE" sz="900">
                        <a:effectLst/>
                      </a:endParaRPr>
                    </a:p>
                  </a:txBody>
                  <a:tcPr marL="14524" marR="14524" marT="14524" marB="14524"/>
                </a:tc>
                <a:tc>
                  <a:txBody>
                    <a:bodyPr/>
                    <a:lstStyle/>
                    <a:p>
                      <a:r>
                        <a:rPr lang="en-BE" sz="9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0.3146457116676352</a:t>
                      </a:r>
                      <a:endParaRPr lang="en-BE" sz="900">
                        <a:effectLst/>
                      </a:endParaRPr>
                    </a:p>
                  </a:txBody>
                  <a:tcPr marL="14524" marR="14524" marT="14524" marB="14524"/>
                </a:tc>
                <a:extLst>
                  <a:ext uri="{0D108BD9-81ED-4DB2-BD59-A6C34878D82A}">
                    <a16:rowId xmlns:a16="http://schemas.microsoft.com/office/drawing/2014/main" val="99260732"/>
                  </a:ext>
                </a:extLst>
              </a:tr>
              <a:tr h="342762">
                <a:tc>
                  <a:txBody>
                    <a:bodyPr/>
                    <a:lstStyle/>
                    <a:p>
                      <a:r>
                        <a:rPr lang="en-BE" sz="9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0.831280828129976</a:t>
                      </a:r>
                      <a:endParaRPr lang="en-BE" sz="900">
                        <a:effectLst/>
                      </a:endParaRPr>
                    </a:p>
                  </a:txBody>
                  <a:tcPr marL="14524" marR="14524" marT="14524" marB="1452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BE" sz="9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0.5695858791581806</a:t>
                      </a:r>
                      <a:endParaRPr lang="en-BE" sz="900" dirty="0">
                        <a:effectLst/>
                      </a:endParaRPr>
                    </a:p>
                  </a:txBody>
                  <a:tcPr marL="14524" marR="14524" marT="14524" marB="1452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BE" sz="9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0.3333333333333333</a:t>
                      </a:r>
                      <a:endParaRPr lang="en-BE" sz="900" dirty="0">
                        <a:effectLst/>
                      </a:endParaRPr>
                    </a:p>
                  </a:txBody>
                  <a:tcPr marL="14524" marR="14524" marT="14524" marB="1452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BE" sz="900">
                        <a:effectLst/>
                      </a:endParaRPr>
                    </a:p>
                  </a:txBody>
                  <a:tcPr marL="14524" marR="14524" marT="14524" marB="1452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BE" sz="9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0.20209000096983806</a:t>
                      </a:r>
                      <a:endParaRPr lang="en-BE" sz="900">
                        <a:effectLst/>
                      </a:endParaRPr>
                    </a:p>
                  </a:txBody>
                  <a:tcPr marL="14524" marR="14524" marT="14524" marB="14524"/>
                </a:tc>
                <a:tc>
                  <a:txBody>
                    <a:bodyPr/>
                    <a:lstStyle/>
                    <a:p>
                      <a:r>
                        <a:rPr lang="en-BE" sz="9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0.3162689134805965</a:t>
                      </a:r>
                      <a:endParaRPr lang="en-BE" sz="900" dirty="0">
                        <a:effectLst/>
                      </a:endParaRPr>
                    </a:p>
                  </a:txBody>
                  <a:tcPr marL="14524" marR="14524" marT="14524" marB="14524"/>
                </a:tc>
                <a:extLst>
                  <a:ext uri="{0D108BD9-81ED-4DB2-BD59-A6C34878D82A}">
                    <a16:rowId xmlns:a16="http://schemas.microsoft.com/office/drawing/2014/main" val="2871472284"/>
                  </a:ext>
                </a:extLst>
              </a:tr>
              <a:tr h="342762">
                <a:tc>
                  <a:txBody>
                    <a:bodyPr/>
                    <a:lstStyle/>
                    <a:p>
                      <a:r>
                        <a:rPr lang="en-BE" sz="9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0.3781485508888008</a:t>
                      </a:r>
                      <a:endParaRPr lang="en-BE" sz="900">
                        <a:effectLst/>
                      </a:endParaRPr>
                    </a:p>
                  </a:txBody>
                  <a:tcPr marL="14524" marR="14524" marT="14524" marB="1452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BE" sz="9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0.4344874405974202</a:t>
                      </a:r>
                      <a:endParaRPr lang="en-BE" sz="900">
                        <a:effectLst/>
                      </a:endParaRPr>
                    </a:p>
                  </a:txBody>
                  <a:tcPr marL="14524" marR="14524" marT="14524" marB="1452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BE" sz="9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0.8666666666666667</a:t>
                      </a:r>
                      <a:endParaRPr lang="en-BE" sz="900" dirty="0">
                        <a:effectLst/>
                      </a:endParaRPr>
                    </a:p>
                  </a:txBody>
                  <a:tcPr marL="14524" marR="14524" marT="14524" marB="1452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BE" sz="900">
                        <a:effectLst/>
                      </a:endParaRPr>
                    </a:p>
                  </a:txBody>
                  <a:tcPr marL="14524" marR="14524" marT="14524" marB="1452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BE" sz="9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0.0883199172404875</a:t>
                      </a:r>
                      <a:endParaRPr lang="en-BE" sz="900">
                        <a:effectLst/>
                      </a:endParaRPr>
                    </a:p>
                  </a:txBody>
                  <a:tcPr marL="14524" marR="14524" marT="14524" marB="14524"/>
                </a:tc>
                <a:tc>
                  <a:txBody>
                    <a:bodyPr/>
                    <a:lstStyle/>
                    <a:p>
                      <a:r>
                        <a:rPr lang="en-BE" sz="9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0.2687358079399361</a:t>
                      </a:r>
                      <a:endParaRPr lang="en-BE" sz="900">
                        <a:effectLst/>
                      </a:endParaRPr>
                    </a:p>
                  </a:txBody>
                  <a:tcPr marL="14524" marR="14524" marT="14524" marB="14524"/>
                </a:tc>
                <a:extLst>
                  <a:ext uri="{0D108BD9-81ED-4DB2-BD59-A6C34878D82A}">
                    <a16:rowId xmlns:a16="http://schemas.microsoft.com/office/drawing/2014/main" val="2735996657"/>
                  </a:ext>
                </a:extLst>
              </a:tr>
              <a:tr h="342762">
                <a:tc>
                  <a:txBody>
                    <a:bodyPr/>
                    <a:lstStyle/>
                    <a:p>
                      <a:r>
                        <a:rPr lang="en-BE" sz="9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0.7322403335426162</a:t>
                      </a:r>
                      <a:endParaRPr lang="en-BE" sz="900" dirty="0">
                        <a:effectLst/>
                      </a:endParaRPr>
                    </a:p>
                  </a:txBody>
                  <a:tcPr marL="14524" marR="14524" marT="14524" marB="1452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BE" sz="9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0.560081466395112</a:t>
                      </a:r>
                      <a:endParaRPr lang="en-BE" sz="900">
                        <a:effectLst/>
                      </a:endParaRPr>
                    </a:p>
                  </a:txBody>
                  <a:tcPr marL="14524" marR="14524" marT="14524" marB="1452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BE" sz="9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</a:t>
                      </a:r>
                      <a:endParaRPr lang="en-BE" sz="900" dirty="0">
                        <a:effectLst/>
                      </a:endParaRPr>
                    </a:p>
                  </a:txBody>
                  <a:tcPr marL="14524" marR="14524" marT="14524" marB="1452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BE" sz="900" dirty="0">
                        <a:effectLst/>
                      </a:endParaRPr>
                    </a:p>
                  </a:txBody>
                  <a:tcPr marL="14524" marR="14524" marT="14524" marB="1452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BE" sz="9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0.1963275466330456</a:t>
                      </a:r>
                      <a:endParaRPr lang="en-BE" sz="900" dirty="0">
                        <a:effectLst/>
                      </a:endParaRPr>
                    </a:p>
                  </a:txBody>
                  <a:tcPr marL="14524" marR="14524" marT="14524" marB="14524"/>
                </a:tc>
                <a:tc>
                  <a:txBody>
                    <a:bodyPr/>
                    <a:lstStyle/>
                    <a:p>
                      <a:r>
                        <a:rPr lang="en-BE" sz="9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0.28558730471117433</a:t>
                      </a:r>
                      <a:endParaRPr lang="en-BE" sz="900" dirty="0">
                        <a:effectLst/>
                      </a:endParaRPr>
                    </a:p>
                  </a:txBody>
                  <a:tcPr marL="14524" marR="14524" marT="14524" marB="14524"/>
                </a:tc>
                <a:extLst>
                  <a:ext uri="{0D108BD9-81ED-4DB2-BD59-A6C34878D82A}">
                    <a16:rowId xmlns:a16="http://schemas.microsoft.com/office/drawing/2014/main" val="3570763157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31E96E9-6FAD-C244-A658-7751DCAC9BD4}"/>
                  </a:ext>
                </a:extLst>
              </p:cNvPr>
              <p:cNvSpPr txBox="1"/>
              <p:nvPr/>
            </p:nvSpPr>
            <p:spPr>
              <a:xfrm>
                <a:off x="437717" y="3759855"/>
                <a:ext cx="156888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BE" dirty="0"/>
                  <a:t>Model.fit(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nl-BE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nl-BE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endParaRPr lang="en-BE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31E96E9-6FAD-C244-A658-7751DCAC9B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717" y="3759855"/>
                <a:ext cx="1568883" cy="369332"/>
              </a:xfrm>
              <a:prstGeom prst="rect">
                <a:avLst/>
              </a:prstGeom>
              <a:blipFill>
                <a:blip r:embed="rId3"/>
                <a:stretch>
                  <a:fillRect l="-2400" t="-6667" b="-26667"/>
                </a:stretch>
              </a:blipFill>
            </p:spPr>
            <p:txBody>
              <a:bodyPr/>
              <a:lstStyle/>
              <a:p>
                <a:r>
                  <a:rPr lang="en-B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7B0227B-6A35-854F-8C36-A40DB6603896}"/>
                  </a:ext>
                </a:extLst>
              </p:cNvPr>
              <p:cNvSpPr txBox="1"/>
              <p:nvPr/>
            </p:nvSpPr>
            <p:spPr>
              <a:xfrm>
                <a:off x="9071977" y="3682653"/>
                <a:ext cx="312002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BE" dirty="0"/>
                  <a:t>,   </a:t>
                </a:r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nl-BE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BE" dirty="0"/>
                  <a:t>   		     )</a:t>
                </a: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7B0227B-6A35-854F-8C36-A40DB66038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71977" y="3682653"/>
                <a:ext cx="3120023" cy="369332"/>
              </a:xfrm>
              <a:prstGeom prst="rect">
                <a:avLst/>
              </a:prstGeom>
              <a:blipFill>
                <a:blip r:embed="rId4"/>
                <a:stretch>
                  <a:fillRect l="-1215" t="-3333" b="-23333"/>
                </a:stretch>
              </a:blipFill>
            </p:spPr>
            <p:txBody>
              <a:bodyPr/>
              <a:lstStyle/>
              <a:p>
                <a:r>
                  <a:rPr lang="en-BE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1AFFF998-B6E1-2E4C-A509-1B40766FD7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2694475"/>
              </p:ext>
            </p:extLst>
          </p:nvPr>
        </p:nvGraphicFramePr>
        <p:xfrm>
          <a:off x="9790133" y="3139901"/>
          <a:ext cx="1313144" cy="1609240"/>
        </p:xfrm>
        <a:graphic>
          <a:graphicData uri="http://schemas.openxmlformats.org/drawingml/2006/table">
            <a:tbl>
              <a:tblPr/>
              <a:tblGrid>
                <a:gridCol w="1313144">
                  <a:extLst>
                    <a:ext uri="{9D8B030D-6E8A-4147-A177-3AD203B41FA5}">
                      <a16:colId xmlns:a16="http://schemas.microsoft.com/office/drawing/2014/main" val="2771648854"/>
                    </a:ext>
                  </a:extLst>
                </a:gridCol>
              </a:tblGrid>
              <a:tr h="321848">
                <a:tc>
                  <a:txBody>
                    <a:bodyPr/>
                    <a:lstStyle/>
                    <a:p>
                      <a:r>
                        <a:rPr lang="en-GB" sz="1000" b="1" dirty="0" err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knn_auroc</a:t>
                      </a:r>
                      <a:endParaRPr lang="en-GB" sz="1000" dirty="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7455282"/>
                  </a:ext>
                </a:extLst>
              </a:tr>
              <a:tr h="321848">
                <a:tc>
                  <a:txBody>
                    <a:bodyPr/>
                    <a:lstStyle/>
                    <a:p>
                      <a:r>
                        <a:rPr lang="en-BE" sz="9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0.4435348607851622</a:t>
                      </a:r>
                      <a:endParaRPr lang="en-BE" sz="90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800598"/>
                  </a:ext>
                </a:extLst>
              </a:tr>
              <a:tr h="321848">
                <a:tc>
                  <a:txBody>
                    <a:bodyPr/>
                    <a:lstStyle/>
                    <a:p>
                      <a:r>
                        <a:rPr lang="en-BE" sz="9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0.4992333928096932</a:t>
                      </a:r>
                      <a:endParaRPr lang="en-BE" sz="90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5667774"/>
                  </a:ext>
                </a:extLst>
              </a:tr>
              <a:tr h="321848">
                <a:tc>
                  <a:txBody>
                    <a:bodyPr/>
                    <a:lstStyle/>
                    <a:p>
                      <a:r>
                        <a:rPr lang="en-BE" sz="9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0.5763610935116641</a:t>
                      </a:r>
                      <a:endParaRPr lang="en-BE" sz="90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0957153"/>
                  </a:ext>
                </a:extLst>
              </a:tr>
              <a:tr h="321848">
                <a:tc>
                  <a:txBody>
                    <a:bodyPr/>
                    <a:lstStyle/>
                    <a:p>
                      <a:r>
                        <a:rPr lang="en-BE" sz="9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0.4960146026965905</a:t>
                      </a:r>
                      <a:endParaRPr lang="en-BE" sz="900" dirty="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00115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89878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12B9C-EC55-194D-93EF-D48353CC5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Meta-Metrics Scatter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5ACBFBD-6022-0F45-AEA1-34FA661970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3595" y="1690688"/>
            <a:ext cx="4764809" cy="423281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12B392-DA9D-E14D-AA11-B37FDFB08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41</a:t>
            </a:fld>
            <a:endParaRPr lang="en-B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D8A8B2-1C3F-F24C-A1C3-14C9303B4739}"/>
              </a:ext>
            </a:extLst>
          </p:cNvPr>
          <p:cNvSpPr txBox="1"/>
          <p:nvPr/>
        </p:nvSpPr>
        <p:spPr>
          <a:xfrm>
            <a:off x="5070764" y="5923504"/>
            <a:ext cx="24522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E" sz="2400" dirty="0"/>
              <a:t>Predicted Utility</a:t>
            </a:r>
          </a:p>
        </p:txBody>
      </p:sp>
    </p:spTree>
    <p:extLst>
      <p:ext uri="{BB962C8B-B14F-4D97-AF65-F5344CB8AC3E}">
        <p14:creationId xmlns:p14="http://schemas.microsoft.com/office/powerpoint/2010/main" val="3735599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FA161-FF98-8D4A-9B54-5C580EB52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Meta-Metrics 1v1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4598F5-208C-264C-A7E8-DD1BC447B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42</a:t>
            </a:fld>
            <a:endParaRPr lang="en-BE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B5856A-93B6-9847-A231-B4801793E5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BE" sz="2400" dirty="0"/>
              <a:t>Same argument as for individual metrics</a:t>
            </a:r>
          </a:p>
          <a:p>
            <a:pPr lvl="1"/>
            <a:r>
              <a:rPr lang="en-BE" sz="2000" dirty="0"/>
              <a:t>Pairs of datasets</a:t>
            </a:r>
          </a:p>
          <a:p>
            <a:pPr lvl="1"/>
            <a:r>
              <a:rPr lang="en-BE" sz="2000" dirty="0"/>
              <a:t>Using the Meta-Metric, can we identify the most useful dataset</a:t>
            </a:r>
          </a:p>
          <a:p>
            <a:endParaRPr lang="en-BE" sz="2400" dirty="0"/>
          </a:p>
          <a:p>
            <a:endParaRPr lang="en-BE" sz="2400" dirty="0"/>
          </a:p>
          <a:p>
            <a:endParaRPr lang="en-BE" sz="2400" dirty="0"/>
          </a:p>
          <a:p>
            <a:endParaRPr lang="en-BE" sz="2400" dirty="0"/>
          </a:p>
          <a:p>
            <a:endParaRPr lang="en-BE" sz="2400" dirty="0"/>
          </a:p>
          <a:p>
            <a:r>
              <a:rPr lang="en-BE" sz="2400" dirty="0"/>
              <a:t>At their most powerful, only marginally better than individual metrics</a:t>
            </a:r>
          </a:p>
        </p:txBody>
      </p: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614EB737-E14C-DF47-86AC-FDDAED956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3100" y="3232944"/>
            <a:ext cx="3225800" cy="153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7234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9438A-C815-F047-BFC1-E497CF830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Meta-Metrics “Transferability”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48B7C-A8C4-B14C-BE10-EB7B54DEA9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BE" sz="2400" dirty="0"/>
              <a:t>We also show that the models trained for a specific dataset are not transferable</a:t>
            </a:r>
          </a:p>
          <a:p>
            <a:pPr lvl="1"/>
            <a:r>
              <a:rPr lang="en-BE" sz="2000" dirty="0"/>
              <a:t>1v1 analysis</a:t>
            </a:r>
          </a:p>
          <a:p>
            <a:pPr lvl="1"/>
            <a:r>
              <a:rPr lang="en-BE" sz="2000" dirty="0"/>
              <a:t>Use the Meta-Metric for one dataset to try and predict the most useful of two versions of another kind of dataset</a:t>
            </a:r>
          </a:p>
          <a:p>
            <a:pPr lvl="1"/>
            <a:endParaRPr lang="en-BE" sz="2000" dirty="0"/>
          </a:p>
          <a:p>
            <a:pPr lvl="1"/>
            <a:endParaRPr lang="en-BE" sz="2000" dirty="0"/>
          </a:p>
          <a:p>
            <a:endParaRPr lang="en-BE" sz="2400" dirty="0"/>
          </a:p>
          <a:p>
            <a:endParaRPr lang="en-BE" sz="2400" dirty="0"/>
          </a:p>
          <a:p>
            <a:endParaRPr lang="en-BE" sz="2400" dirty="0"/>
          </a:p>
          <a:p>
            <a:r>
              <a:rPr lang="en-BE" sz="2400" dirty="0">
                <a:sym typeface="Wingdings" pitchFamily="2" charset="2"/>
              </a:rPr>
              <a:t>Same experiments changing algorithms and utility measures; same results</a:t>
            </a:r>
            <a:endParaRPr lang="en-BE" sz="2400" dirty="0"/>
          </a:p>
          <a:p>
            <a:endParaRPr lang="en-B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BEBDE3-5E2E-C540-AE77-3FF21D87F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43</a:t>
            </a:fld>
            <a:endParaRPr lang="en-B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3EDB0D-B058-A24A-BEA7-171A5D0DD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3429000"/>
            <a:ext cx="6553200" cy="154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11813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2A1CC-7486-984D-BF29-E1382CC22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44</a:t>
            </a:fld>
            <a:endParaRPr lang="en-BE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228B4D4-DBBC-964D-A004-99631502B611}"/>
              </a:ext>
            </a:extLst>
          </p:cNvPr>
          <p:cNvSpPr txBox="1">
            <a:spLocks/>
          </p:cNvSpPr>
          <p:nvPr/>
        </p:nvSpPr>
        <p:spPr>
          <a:xfrm>
            <a:off x="-954469" y="3429000"/>
            <a:ext cx="7908513" cy="24950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dirty="0"/>
              <a:t>Conclusion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AE2CA51-075D-7F4F-B478-7889BF333A7E}"/>
              </a:ext>
            </a:extLst>
          </p:cNvPr>
          <p:cNvCxnSpPr>
            <a:cxnSpLocks/>
          </p:cNvCxnSpPr>
          <p:nvPr/>
        </p:nvCxnSpPr>
        <p:spPr>
          <a:xfrm>
            <a:off x="1045940" y="5978769"/>
            <a:ext cx="399757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76070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F2F3-2BE4-044D-B8A2-CE2DF799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The Good / The Bad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F5DCB-7CB7-1843-875F-21E5E80EBC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BE" sz="2400" dirty="0"/>
              <a:t>+: Covered a lot of bases on parameters of a k-anonymization</a:t>
            </a:r>
          </a:p>
          <a:p>
            <a:pPr marL="0" indent="0">
              <a:buNone/>
            </a:pPr>
            <a:endParaRPr lang="en-BE" sz="2400" dirty="0"/>
          </a:p>
          <a:p>
            <a:pPr marL="0" indent="0">
              <a:buNone/>
            </a:pPr>
            <a:r>
              <a:rPr lang="en-BE" sz="2400" dirty="0"/>
              <a:t>-: Pick k-anonymiztion algorithms that perform better to see distinction between Datafly and Datafly-Shuffled</a:t>
            </a:r>
          </a:p>
          <a:p>
            <a:pPr lvl="1"/>
            <a:r>
              <a:rPr lang="en-BE" sz="2000" dirty="0"/>
              <a:t>Should allow to notice problems with Entropy</a:t>
            </a:r>
          </a:p>
          <a:p>
            <a:pPr marL="0" indent="0">
              <a:buNone/>
            </a:pPr>
            <a:endParaRPr lang="en-BE" sz="2400" dirty="0"/>
          </a:p>
          <a:p>
            <a:pPr marL="0" indent="0">
              <a:buNone/>
            </a:pPr>
            <a:r>
              <a:rPr lang="en-BE" sz="2400" dirty="0"/>
              <a:t>-: Larger range for k</a:t>
            </a:r>
          </a:p>
          <a:p>
            <a:pPr lvl="1"/>
            <a:r>
              <a:rPr lang="en-BE" sz="2000" dirty="0"/>
              <a:t>Still small ranges for some metrics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BF04B0-3DEB-834E-857A-E32F12E88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45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80749000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1A08A-4C03-CA4D-B00C-CAD5E2D43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Conclusion</a:t>
            </a: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DFC928C3-FAF9-1B49-93BB-D8C0576E3DAC}"/>
              </a:ext>
            </a:extLst>
          </p:cNvPr>
          <p:cNvSpPr/>
          <p:nvPr/>
        </p:nvSpPr>
        <p:spPr>
          <a:xfrm>
            <a:off x="2535350" y="4751880"/>
            <a:ext cx="2788257" cy="906363"/>
          </a:xfrm>
          <a:custGeom>
            <a:avLst/>
            <a:gdLst>
              <a:gd name="connsiteX0" fmla="*/ 0 w 2443028"/>
              <a:gd name="connsiteY0" fmla="*/ 0 h 906363"/>
              <a:gd name="connsiteX1" fmla="*/ 2443028 w 2443028"/>
              <a:gd name="connsiteY1" fmla="*/ 0 h 906363"/>
              <a:gd name="connsiteX2" fmla="*/ 2443028 w 2443028"/>
              <a:gd name="connsiteY2" fmla="*/ 906363 h 906363"/>
              <a:gd name="connsiteX3" fmla="*/ 0 w 2443028"/>
              <a:gd name="connsiteY3" fmla="*/ 906363 h 906363"/>
              <a:gd name="connsiteX4" fmla="*/ 0 w 2443028"/>
              <a:gd name="connsiteY4" fmla="*/ 0 h 906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028" h="906363">
                <a:moveTo>
                  <a:pt x="0" y="0"/>
                </a:moveTo>
                <a:lnTo>
                  <a:pt x="2443028" y="0"/>
                </a:lnTo>
                <a:lnTo>
                  <a:pt x="2443028" y="906363"/>
                </a:lnTo>
                <a:lnTo>
                  <a:pt x="0" y="906363"/>
                </a:lnTo>
                <a:lnTo>
                  <a:pt x="0" y="0"/>
                </a:lnTo>
                <a:close/>
              </a:path>
            </a:pathLst>
          </a:custGeom>
          <a:solidFill>
            <a:srgbClr val="4572C4"/>
          </a:solidFill>
          <a:effectLst>
            <a:softEdge rad="0"/>
          </a:effectLst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8232" tIns="78232" rIns="78232" bIns="0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BE" sz="2400" dirty="0">
                <a:solidFill>
                  <a:schemeClr val="bg1"/>
                </a:solidFill>
              </a:rPr>
              <a:t>I</a:t>
            </a:r>
            <a:r>
              <a:rPr lang="en-BE" sz="2400" kern="1200" dirty="0">
                <a:solidFill>
                  <a:schemeClr val="bg1"/>
                </a:solidFill>
              </a:rPr>
              <a:t>ndividuals metrics can’t predict utility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A27B7E-675B-4A4F-A381-30A3E6E8D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46</a:t>
            </a:fld>
            <a:endParaRPr lang="en-BE"/>
          </a:p>
        </p:txBody>
      </p:sp>
      <p:pic>
        <p:nvPicPr>
          <p:cNvPr id="26" name="Content Placeholder 5">
            <a:extLst>
              <a:ext uri="{FF2B5EF4-FFF2-40B4-BE49-F238E27FC236}">
                <a16:creationId xmlns:a16="http://schemas.microsoft.com/office/drawing/2014/main" id="{66CE8C4A-565B-D84D-A008-1F081D2DDF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9432"/>
          <a:stretch/>
        </p:blipFill>
        <p:spPr>
          <a:xfrm>
            <a:off x="1832943" y="1389309"/>
            <a:ext cx="3582317" cy="3574767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32DF8CBC-2DB4-4D41-AEAB-C8050DDE4E44}"/>
              </a:ext>
            </a:extLst>
          </p:cNvPr>
          <p:cNvSpPr/>
          <p:nvPr/>
        </p:nvSpPr>
        <p:spPr>
          <a:xfrm>
            <a:off x="2557878" y="5798145"/>
            <a:ext cx="27432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" lvl="1" indent="-57150" defTabSz="4000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BE" dirty="0"/>
              <a:t> Scatterplots</a:t>
            </a:r>
          </a:p>
          <a:p>
            <a:pPr marL="57150" lvl="1" indent="-57150" defTabSz="4000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BE" dirty="0"/>
              <a:t> Average Effect Sizes</a:t>
            </a:r>
          </a:p>
          <a:p>
            <a:pPr marL="57150" lvl="1" indent="-57150" defTabSz="4000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BE" dirty="0"/>
              <a:t> 1v1 tests</a:t>
            </a:r>
          </a:p>
        </p:txBody>
      </p:sp>
      <p:pic>
        <p:nvPicPr>
          <p:cNvPr id="29" name="Content Placeholder 5">
            <a:extLst>
              <a:ext uri="{FF2B5EF4-FFF2-40B4-BE49-F238E27FC236}">
                <a16:creationId xmlns:a16="http://schemas.microsoft.com/office/drawing/2014/main" id="{34A03503-D232-1143-A187-BDC863610A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99790" y="971576"/>
            <a:ext cx="3763544" cy="3343343"/>
          </a:xfrm>
        </p:spPr>
      </p:pic>
      <p:sp>
        <p:nvSpPr>
          <p:cNvPr id="30" name="Freeform 29">
            <a:extLst>
              <a:ext uri="{FF2B5EF4-FFF2-40B4-BE49-F238E27FC236}">
                <a16:creationId xmlns:a16="http://schemas.microsoft.com/office/drawing/2014/main" id="{2F4CF8AC-1F49-1746-B2DF-53D3D050B26F}"/>
              </a:ext>
            </a:extLst>
          </p:cNvPr>
          <p:cNvSpPr/>
          <p:nvPr/>
        </p:nvSpPr>
        <p:spPr>
          <a:xfrm>
            <a:off x="7360467" y="4751880"/>
            <a:ext cx="2788257" cy="906363"/>
          </a:xfrm>
          <a:custGeom>
            <a:avLst/>
            <a:gdLst>
              <a:gd name="connsiteX0" fmla="*/ 0 w 2443028"/>
              <a:gd name="connsiteY0" fmla="*/ 0 h 906363"/>
              <a:gd name="connsiteX1" fmla="*/ 2443028 w 2443028"/>
              <a:gd name="connsiteY1" fmla="*/ 0 h 906363"/>
              <a:gd name="connsiteX2" fmla="*/ 2443028 w 2443028"/>
              <a:gd name="connsiteY2" fmla="*/ 906363 h 906363"/>
              <a:gd name="connsiteX3" fmla="*/ 0 w 2443028"/>
              <a:gd name="connsiteY3" fmla="*/ 906363 h 906363"/>
              <a:gd name="connsiteX4" fmla="*/ 0 w 2443028"/>
              <a:gd name="connsiteY4" fmla="*/ 0 h 906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028" h="906363">
                <a:moveTo>
                  <a:pt x="0" y="0"/>
                </a:moveTo>
                <a:lnTo>
                  <a:pt x="2443028" y="0"/>
                </a:lnTo>
                <a:lnTo>
                  <a:pt x="2443028" y="906363"/>
                </a:lnTo>
                <a:lnTo>
                  <a:pt x="0" y="906363"/>
                </a:lnTo>
                <a:lnTo>
                  <a:pt x="0" y="0"/>
                </a:lnTo>
                <a:close/>
              </a:path>
            </a:pathLst>
          </a:custGeom>
          <a:solidFill>
            <a:srgbClr val="4572C4"/>
          </a:solidFill>
          <a:effectLst>
            <a:softEdge rad="0"/>
          </a:effectLst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8232" tIns="78232" rIns="78232" bIns="0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BE" sz="2400" dirty="0">
                <a:solidFill>
                  <a:schemeClr val="bg1"/>
                </a:solidFill>
              </a:rPr>
              <a:t>Meta-</a:t>
            </a:r>
            <a:r>
              <a:rPr lang="en-BE" sz="2400" kern="1200" dirty="0">
                <a:solidFill>
                  <a:schemeClr val="bg1"/>
                </a:solidFill>
              </a:rPr>
              <a:t>Metrics can’t predict utility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8DEB00B-D5E5-614D-AF06-523487AC1C1B}"/>
              </a:ext>
            </a:extLst>
          </p:cNvPr>
          <p:cNvSpPr/>
          <p:nvPr/>
        </p:nvSpPr>
        <p:spPr>
          <a:xfrm>
            <a:off x="7360467" y="5943569"/>
            <a:ext cx="3217477" cy="6324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" lvl="1" indent="-57150" defTabSz="4000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BE" dirty="0"/>
              <a:t> 1v1</a:t>
            </a:r>
          </a:p>
          <a:p>
            <a:pPr marL="57150" lvl="1" indent="-57150" defTabSz="4000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BE" dirty="0"/>
              <a:t>“Transferability” argument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FAB7F25-39AC-4549-8E0F-035FAFC6A9F4}"/>
              </a:ext>
            </a:extLst>
          </p:cNvPr>
          <p:cNvSpPr txBox="1"/>
          <p:nvPr/>
        </p:nvSpPr>
        <p:spPr>
          <a:xfrm>
            <a:off x="7528468" y="4174607"/>
            <a:ext cx="24522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E" sz="2400" dirty="0"/>
              <a:t>Predicted Utility</a:t>
            </a:r>
          </a:p>
        </p:txBody>
      </p:sp>
    </p:spTree>
    <p:extLst>
      <p:ext uri="{BB962C8B-B14F-4D97-AF65-F5344CB8AC3E}">
        <p14:creationId xmlns:p14="http://schemas.microsoft.com/office/powerpoint/2010/main" val="14066049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8AE1F-D9C1-DE48-8469-DE99E02AE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A2006-7065-EB4E-A012-2A6E4D4FF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E" dirty="0"/>
              <a:t>Metrics are </a:t>
            </a:r>
            <a:r>
              <a:rPr lang="en-BE" b="1" dirty="0"/>
              <a:t>not</a:t>
            </a:r>
            <a:r>
              <a:rPr lang="en-BE" dirty="0"/>
              <a:t> good predictors for utility</a:t>
            </a:r>
          </a:p>
          <a:p>
            <a:pPr lvl="1"/>
            <a:r>
              <a:rPr lang="en-BE" dirty="0"/>
              <a:t>Individual Metrics: 1v1 comparisons only </a:t>
            </a:r>
            <a:r>
              <a:rPr lang="en-BE" b="1" dirty="0"/>
              <a:t>15% </a:t>
            </a:r>
            <a:r>
              <a:rPr lang="en-BE" dirty="0"/>
              <a:t>better than random</a:t>
            </a:r>
          </a:p>
          <a:p>
            <a:pPr lvl="1"/>
            <a:r>
              <a:rPr lang="en-BE" dirty="0"/>
              <a:t>Meta-Metrics: additional </a:t>
            </a:r>
            <a:r>
              <a:rPr lang="en-BE" b="1" dirty="0"/>
              <a:t>10% </a:t>
            </a:r>
            <a:r>
              <a:rPr lang="en-BE" dirty="0"/>
              <a:t>better</a:t>
            </a:r>
          </a:p>
          <a:p>
            <a:pPr marL="0" indent="0">
              <a:buNone/>
            </a:pPr>
            <a:endParaRPr lang="en-BE" dirty="0"/>
          </a:p>
          <a:p>
            <a:r>
              <a:rPr lang="en-BE" dirty="0"/>
              <a:t>This is the first research into the actual predictive p</a:t>
            </a:r>
            <a:r>
              <a:rPr lang="en-GB" dirty="0"/>
              <a:t>ow</a:t>
            </a:r>
            <a:r>
              <a:rPr lang="en-BE" dirty="0"/>
              <a:t>er of metrics</a:t>
            </a:r>
          </a:p>
          <a:p>
            <a:pPr lvl="1"/>
            <a:r>
              <a:rPr lang="en-BE" dirty="0"/>
              <a:t>Provides cause to reassess how metrics are used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BC9F7C-628C-E646-90F4-DD98E651D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47</a:t>
            </a:fld>
            <a:endParaRPr lang="en-BE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8FD37A5-25F9-2B49-B080-FD4A5B80EAD0}"/>
              </a:ext>
            </a:extLst>
          </p:cNvPr>
          <p:cNvSpPr/>
          <p:nvPr/>
        </p:nvSpPr>
        <p:spPr>
          <a:xfrm>
            <a:off x="8895369" y="4345130"/>
            <a:ext cx="2443028" cy="906363"/>
          </a:xfrm>
          <a:custGeom>
            <a:avLst/>
            <a:gdLst>
              <a:gd name="connsiteX0" fmla="*/ 0 w 2443028"/>
              <a:gd name="connsiteY0" fmla="*/ 0 h 906363"/>
              <a:gd name="connsiteX1" fmla="*/ 2443028 w 2443028"/>
              <a:gd name="connsiteY1" fmla="*/ 0 h 906363"/>
              <a:gd name="connsiteX2" fmla="*/ 2443028 w 2443028"/>
              <a:gd name="connsiteY2" fmla="*/ 906363 h 906363"/>
              <a:gd name="connsiteX3" fmla="*/ 0 w 2443028"/>
              <a:gd name="connsiteY3" fmla="*/ 906363 h 906363"/>
              <a:gd name="connsiteX4" fmla="*/ 0 w 2443028"/>
              <a:gd name="connsiteY4" fmla="*/ 0 h 906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028" h="906363">
                <a:moveTo>
                  <a:pt x="0" y="0"/>
                </a:moveTo>
                <a:lnTo>
                  <a:pt x="2443028" y="0"/>
                </a:lnTo>
                <a:lnTo>
                  <a:pt x="2443028" y="906363"/>
                </a:lnTo>
                <a:lnTo>
                  <a:pt x="0" y="906363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8232" tIns="78232" rIns="78232" bIns="0" numCol="1" spcCol="1270" anchor="t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BE" sz="1100" kern="1200" dirty="0"/>
          </a:p>
        </p:txBody>
      </p:sp>
    </p:spTree>
    <p:extLst>
      <p:ext uri="{BB962C8B-B14F-4D97-AF65-F5344CB8AC3E}">
        <p14:creationId xmlns:p14="http://schemas.microsoft.com/office/powerpoint/2010/main" val="3506387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37FA400-CA86-0040-82D3-5EAA80DE5F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3135" y="1112837"/>
            <a:ext cx="5820356" cy="46323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2015422-233C-DB41-B644-CBF72B0C9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99B28-DD83-D041-B2B5-AF0740D6E4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35286" cy="4351338"/>
          </a:xfrm>
        </p:spPr>
        <p:txBody>
          <a:bodyPr anchor="ctr"/>
          <a:lstStyle/>
          <a:p>
            <a:r>
              <a:rPr lang="en-BE" dirty="0"/>
              <a:t>Metrics see pervasive use</a:t>
            </a:r>
          </a:p>
          <a:p>
            <a:pPr marL="0" indent="0">
              <a:buNone/>
            </a:pPr>
            <a:endParaRPr lang="en-BE" dirty="0"/>
          </a:p>
          <a:p>
            <a:r>
              <a:rPr lang="en-BE" dirty="0"/>
              <a:t>Used as benchmarks when presenting algorithms</a:t>
            </a:r>
          </a:p>
          <a:p>
            <a:pPr lvl="1"/>
            <a:r>
              <a:rPr lang="en-BE" dirty="0"/>
              <a:t>Ex: Mondrian paper</a:t>
            </a:r>
          </a:p>
          <a:p>
            <a:endParaRPr lang="en-BE" dirty="0"/>
          </a:p>
          <a:p>
            <a:endParaRPr lang="en-BE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80F475-7E57-A649-A19A-5DC52FC61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5</a:t>
            </a:fld>
            <a:endParaRPr lang="en-B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1B22AF-DAF8-BE41-8DF8-BB4C1A56C8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975" y="6197448"/>
            <a:ext cx="7630687" cy="5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038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C6FE0-B97B-0B4F-9805-5BBB4FAA7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Motivation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8E2897-30B1-294A-9DE4-E3FB1EE2DF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1742" y="1636486"/>
            <a:ext cx="8472041" cy="4005489"/>
          </a:xfr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11D2FF4-B063-4B42-AF1F-D52452EB5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6</a:t>
            </a:fld>
            <a:endParaRPr lang="en-B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B772AB-DAB9-7644-9F78-EDD1FBA9C0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835" y="5997353"/>
            <a:ext cx="7662724" cy="724122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FF1C1BD-0104-BE41-916F-755259E4236D}"/>
              </a:ext>
            </a:extLst>
          </p:cNvPr>
          <p:cNvSpPr txBox="1">
            <a:spLocks/>
          </p:cNvSpPr>
          <p:nvPr/>
        </p:nvSpPr>
        <p:spPr>
          <a:xfrm>
            <a:off x="838200" y="1928380"/>
            <a:ext cx="2243805" cy="16656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BE" sz="2400" dirty="0"/>
              <a:t>Used in anonymization software</a:t>
            </a:r>
          </a:p>
          <a:p>
            <a:endParaRPr lang="en-BE" sz="2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5C51D1-2611-3D41-A489-AC4D12364E79}"/>
              </a:ext>
            </a:extLst>
          </p:cNvPr>
          <p:cNvSpPr/>
          <p:nvPr/>
        </p:nvSpPr>
        <p:spPr>
          <a:xfrm>
            <a:off x="3211286" y="3831771"/>
            <a:ext cx="8882743" cy="19369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29912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A28B4-AFAA-384D-88C8-ABA0904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Summary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BCE782-801B-4147-88AF-7D114C2B2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7</a:t>
            </a:fld>
            <a:endParaRPr lang="en-B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82AF2EDB-F72B-9849-A2A9-3474A52FC980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0" y="1916278"/>
                <a:ext cx="10394092" cy="20282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BE" sz="2400" dirty="0"/>
                  <a:t>Are information loss metrics good measures of utility in </a:t>
                </a:r>
                <a14:m>
                  <m:oMath xmlns:m="http://schemas.openxmlformats.org/officeDocument/2006/math">
                    <m:r>
                      <a:rPr lang="nl-BE" sz="24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BE" sz="2400" dirty="0"/>
                  <a:t>-anonymous datasets?</a:t>
                </a:r>
              </a:p>
              <a:p>
                <a:pPr lvl="1"/>
                <a:r>
                  <a:rPr lang="en-BE" sz="2000" dirty="0"/>
                  <a:t>Calculating metrics for many different </a:t>
                </a:r>
                <a14:m>
                  <m:oMath xmlns:m="http://schemas.openxmlformats.org/officeDocument/2006/math">
                    <m:r>
                      <a:rPr lang="nl-BE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BE" sz="2000" dirty="0"/>
                  <a:t>-anonymizations</a:t>
                </a:r>
              </a:p>
              <a:p>
                <a:pPr lvl="1"/>
                <a:r>
                  <a:rPr lang="en-BE" sz="2000" dirty="0"/>
                  <a:t>Calculating utility for many different </a:t>
                </a:r>
                <a14:m>
                  <m:oMath xmlns:m="http://schemas.openxmlformats.org/officeDocument/2006/math">
                    <m:r>
                      <a:rPr lang="nl-BE" sz="20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BE" sz="2000" dirty="0"/>
                  <a:t>-anonymizations</a:t>
                </a:r>
              </a:p>
              <a:p>
                <a:endParaRPr lang="en-BE" sz="2400" dirty="0"/>
              </a:p>
              <a:p>
                <a:pPr marL="0" indent="0">
                  <a:buNone/>
                </a:pPr>
                <a:r>
                  <a:rPr lang="en-BE" sz="2400"/>
                  <a:t>No– </a:t>
                </a:r>
                <a:r>
                  <a:rPr lang="en-BE" sz="2400" dirty="0"/>
                  <a:t>they lack consistency</a:t>
                </a:r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82AF2EDB-F72B-9849-A2A9-3474A52FC980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916278"/>
                <a:ext cx="10394092" cy="2028248"/>
              </a:xfrm>
              <a:prstGeom prst="rect">
                <a:avLst/>
              </a:prstGeom>
              <a:blipFill>
                <a:blip r:embed="rId2"/>
                <a:stretch>
                  <a:fillRect l="-855" t="-3727" b="-5590"/>
                </a:stretch>
              </a:blipFill>
            </p:spPr>
            <p:txBody>
              <a:bodyPr/>
              <a:lstStyle/>
              <a:p>
                <a:r>
                  <a:rPr lang="en-B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54852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8A568-9B77-1A4A-9304-19AEFA086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54469" y="3429000"/>
            <a:ext cx="7908513" cy="24950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dirty="0"/>
              <a:t>Background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2A1CC-7486-984D-BF29-E1382CC22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9258" y="6425161"/>
            <a:ext cx="488010" cy="207240"/>
          </a:xfrm>
        </p:spPr>
        <p:txBody>
          <a:bodyPr vert="horz" lIns="91440" tIns="45720" rIns="4572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7BE999E-CAAB-674B-A7F4-6E1992E50104}" type="slidenum">
              <a:rPr lang="en-US" sz="800"/>
              <a:pPr>
                <a:lnSpc>
                  <a:spcPct val="90000"/>
                </a:lnSpc>
                <a:spcAft>
                  <a:spcPts val="600"/>
                </a:spcAft>
              </a:pPr>
              <a:t>8</a:t>
            </a:fld>
            <a:endParaRPr lang="en-US" sz="80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262BCB1-490B-B342-85B3-6A24725041D3}"/>
              </a:ext>
            </a:extLst>
          </p:cNvPr>
          <p:cNvCxnSpPr>
            <a:cxnSpLocks/>
          </p:cNvCxnSpPr>
          <p:nvPr/>
        </p:nvCxnSpPr>
        <p:spPr>
          <a:xfrm>
            <a:off x="1045940" y="5978769"/>
            <a:ext cx="399757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BF783A8-C38A-394B-AEF3-069C26E5D8B0}"/>
                  </a:ext>
                </a:extLst>
              </p:cNvPr>
              <p:cNvSpPr txBox="1"/>
              <p:nvPr/>
            </p:nvSpPr>
            <p:spPr>
              <a:xfrm>
                <a:off x="5411103" y="4946951"/>
                <a:ext cx="3582647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nl-BE" sz="24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BE" sz="2400" dirty="0"/>
                  <a:t>-Anonymity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nl-BE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BE" sz="2400" dirty="0"/>
                  <a:t>-Anonymity: algorithms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BE" sz="2400" dirty="0"/>
                  <a:t>Information loss metrics</a:t>
                </a: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BF783A8-C38A-394B-AEF3-069C26E5D8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1103" y="4946951"/>
                <a:ext cx="3582647" cy="1200329"/>
              </a:xfrm>
              <a:prstGeom prst="rect">
                <a:avLst/>
              </a:prstGeom>
              <a:blipFill>
                <a:blip r:embed="rId2"/>
                <a:stretch>
                  <a:fillRect l="-2120" t="-3158" r="-1413" b="-9474"/>
                </a:stretch>
              </a:blipFill>
            </p:spPr>
            <p:txBody>
              <a:bodyPr/>
              <a:lstStyle/>
              <a:p>
                <a:r>
                  <a:rPr lang="en-B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26654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E3E03D2-88DA-E741-AA81-5417A14B7857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BE" dirty="0"/>
                  <a:t>-Anonymity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E3E03D2-88DA-E741-AA81-5417A14B785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B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679D26-3A92-B24A-8388-0655CC8D99B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BE" sz="2400" dirty="0"/>
                  <a:t>Three types of attributes: direct identifiers, quasi-identifiers, sensitive attributes</a:t>
                </a:r>
              </a:p>
              <a:p>
                <a:pPr marL="0" indent="0">
                  <a:buNone/>
                </a:pPr>
                <a:endParaRPr lang="en-BE" sz="2400" dirty="0"/>
              </a:p>
              <a:p>
                <a:r>
                  <a:rPr lang="en-BE" sz="2400" dirty="0"/>
                  <a:t>A dataset is </a:t>
                </a:r>
                <a14:m>
                  <m:oMath xmlns:m="http://schemas.openxmlformats.org/officeDocument/2006/math">
                    <m:r>
                      <a:rPr lang="en-BE" sz="24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BE" sz="2400" dirty="0"/>
                  <a:t>-Anonymous if and only if no individual is distinguishable from at least </a:t>
                </a:r>
                <a14:m>
                  <m:oMath xmlns:m="http://schemas.openxmlformats.org/officeDocument/2006/math">
                    <m:r>
                      <a:rPr lang="en-BE" sz="2400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BE" sz="2400" i="1" dirty="0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BE" sz="2400" dirty="0"/>
                  <a:t> others based on quasi-identifiers</a:t>
                </a:r>
              </a:p>
              <a:p>
                <a:pPr lvl="1"/>
                <a:r>
                  <a:rPr lang="en-BE" sz="2000" dirty="0"/>
                  <a:t>Call these groups equivalence classes</a:t>
                </a:r>
              </a:p>
              <a:p>
                <a:endParaRPr lang="en-BE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679D26-3A92-B24A-8388-0655CC8D99B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24" t="-2047"/>
                </a:stretch>
              </a:blipFill>
            </p:spPr>
            <p:txBody>
              <a:bodyPr/>
              <a:lstStyle/>
              <a:p>
                <a:r>
                  <a:rPr lang="en-B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15D2B-6575-6944-8B21-D454E3471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999E-CAAB-674B-A7F4-6E1992E50104}" type="slidenum">
              <a:rPr lang="en-BE" smtClean="0"/>
              <a:t>9</a:t>
            </a:fld>
            <a:endParaRPr lang="en-B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E79969-CC0A-744D-AFFA-C88D4E219E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4935" y="3925093"/>
            <a:ext cx="7222130" cy="19097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07A5184-3141-FA49-9370-AEA077A6CA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920" y="6235700"/>
            <a:ext cx="88900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926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1874</TotalTime>
  <Words>1528</Words>
  <Application>Microsoft Macintosh PowerPoint</Application>
  <PresentationFormat>Widescreen</PresentationFormat>
  <Paragraphs>379</Paragraphs>
  <Slides>47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</vt:lpstr>
      <vt:lpstr>Calibri</vt:lpstr>
      <vt:lpstr>Calibri Light</vt:lpstr>
      <vt:lpstr>Cambria Math</vt:lpstr>
      <vt:lpstr>Helvetica Neue</vt:lpstr>
      <vt:lpstr>Office Theme</vt:lpstr>
      <vt:lpstr>Information Loss Metrics as Utility Measures for k-Anonymous Datasets</vt:lpstr>
      <vt:lpstr>Motivation</vt:lpstr>
      <vt:lpstr>Motivation</vt:lpstr>
      <vt:lpstr>Motivation</vt:lpstr>
      <vt:lpstr>Motivation</vt:lpstr>
      <vt:lpstr>Motivation</vt:lpstr>
      <vt:lpstr>Summary</vt:lpstr>
      <vt:lpstr>Background</vt:lpstr>
      <vt:lpstr>k-Anonymity</vt:lpstr>
      <vt:lpstr>k-Anonymity</vt:lpstr>
      <vt:lpstr>k-Anonymity</vt:lpstr>
      <vt:lpstr>k-Anonymity Algorithms</vt:lpstr>
      <vt:lpstr>k-Anonymity Algorithms</vt:lpstr>
      <vt:lpstr>PowerPoint Presentation</vt:lpstr>
      <vt:lpstr>Information Loss Metrics</vt:lpstr>
      <vt:lpstr>Classification Metric</vt:lpstr>
      <vt:lpstr>Discernibility Metric</vt:lpstr>
      <vt:lpstr>PowerPoint Presentation</vt:lpstr>
      <vt:lpstr>PROJECT OVERVIEW</vt:lpstr>
      <vt:lpstr>PROJECT OVERVIEW</vt:lpstr>
      <vt:lpstr>Datasets</vt:lpstr>
      <vt:lpstr>PROJECT OVERVIEW</vt:lpstr>
      <vt:lpstr>k-Anonymizations</vt:lpstr>
      <vt:lpstr>k-Anonymizations</vt:lpstr>
      <vt:lpstr>PROJECT OVERVIEW</vt:lpstr>
      <vt:lpstr>Measuring Utility</vt:lpstr>
      <vt:lpstr>PROJECT OVERVIEW</vt:lpstr>
      <vt:lpstr>PROJECT OVERVIEW</vt:lpstr>
      <vt:lpstr>Analysis</vt:lpstr>
      <vt:lpstr>Analysis- Disjoint Clusters</vt:lpstr>
      <vt:lpstr>Separation by Algorithm Used</vt:lpstr>
      <vt:lpstr>Analysis- Consistency for Datasets</vt:lpstr>
      <vt:lpstr>Analysis- Consistency for Classifiers</vt:lpstr>
      <vt:lpstr>Analysis- No Correlations</vt:lpstr>
      <vt:lpstr>Analysis- Average Effect Sizes</vt:lpstr>
      <vt:lpstr>Analysis</vt:lpstr>
      <vt:lpstr>1v1- Individual Metrics</vt:lpstr>
      <vt:lpstr>PROJECT OVERVIEW</vt:lpstr>
      <vt:lpstr>Meta-Metrics</vt:lpstr>
      <vt:lpstr>Meta-Metrics</vt:lpstr>
      <vt:lpstr>Meta-Metrics Scatter</vt:lpstr>
      <vt:lpstr>Meta-Metrics 1v1</vt:lpstr>
      <vt:lpstr>Meta-Metrics “Transferability”</vt:lpstr>
      <vt:lpstr>PowerPoint Presentation</vt:lpstr>
      <vt:lpstr>The Good / The Bad</vt:lpstr>
      <vt:lpstr>Conclusion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Loss Metrics as Measures of Utility in k-Anon</dc:title>
  <dc:creator>de Spoelberch, Romain</dc:creator>
  <cp:lastModifiedBy>de Spoelberch, Romain</cp:lastModifiedBy>
  <cp:revision>99</cp:revision>
  <dcterms:created xsi:type="dcterms:W3CDTF">2020-06-21T16:37:23Z</dcterms:created>
  <dcterms:modified xsi:type="dcterms:W3CDTF">2020-06-23T14:38:17Z</dcterms:modified>
</cp:coreProperties>
</file>

<file path=docProps/thumbnail.jpeg>
</file>